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sldIdLst>
    <p:sldId id="256" r:id="rId2"/>
    <p:sldId id="278" r:id="rId3"/>
    <p:sldId id="346" r:id="rId4"/>
    <p:sldId id="327" r:id="rId5"/>
    <p:sldId id="376" r:id="rId6"/>
    <p:sldId id="335" r:id="rId7"/>
    <p:sldId id="391" r:id="rId8"/>
    <p:sldId id="397" r:id="rId9"/>
    <p:sldId id="398" r:id="rId10"/>
    <p:sldId id="392" r:id="rId11"/>
    <p:sldId id="393" r:id="rId12"/>
    <p:sldId id="399" r:id="rId13"/>
    <p:sldId id="394" r:id="rId14"/>
    <p:sldId id="400" r:id="rId15"/>
    <p:sldId id="401" r:id="rId16"/>
    <p:sldId id="402" r:id="rId17"/>
    <p:sldId id="395" r:id="rId18"/>
    <p:sldId id="403" r:id="rId19"/>
    <p:sldId id="404" r:id="rId20"/>
    <p:sldId id="405" r:id="rId21"/>
    <p:sldId id="406" r:id="rId22"/>
    <p:sldId id="396" r:id="rId23"/>
    <p:sldId id="407" r:id="rId24"/>
    <p:sldId id="282" r:id="rId25"/>
    <p:sldId id="408" r:id="rId26"/>
  </p:sldIdLst>
  <p:sldSz cx="24384000" cy="13716000"/>
  <p:notesSz cx="6858000" cy="9144000"/>
  <p:embeddedFontLst>
    <p:embeddedFont>
      <p:font typeface="OCRB" panose="020B0609020202020204" pitchFamily="49" charset="77"/>
      <p:regular r:id="rId28"/>
    </p:embeddedFont>
    <p:embeddedFont>
      <p:font typeface="Open Sans" panose="020B0606030504020204" pitchFamily="34" charset="0"/>
      <p:regular r:id="rId29"/>
      <p:bold r:id="rId30"/>
      <p:italic r:id="rId31"/>
      <p:boldItalic r:id="rId32"/>
    </p:embeddedFont>
    <p:embeddedFont>
      <p:font typeface="Open Sans ExtraBold" panose="020B0606030504020204" pitchFamily="34" charset="0"/>
      <p:bold r:id="rId33"/>
      <p:italic r:id="rId34"/>
      <p:boldItalic r:id="rId35"/>
    </p:embeddedFont>
    <p:embeddedFont>
      <p:font typeface="Open Sans Light" panose="020B0306030504020204" pitchFamily="34" charset="0"/>
      <p:regular r:id="rId36"/>
      <p:italic r:id="rId37"/>
    </p:embeddedFont>
    <p:embeddedFont>
      <p:font typeface="Open Sans Semibold" panose="020B0606030504020204" pitchFamily="34" charset="0"/>
      <p:regular r:id="rId38"/>
      <p:bold r:id="rId39"/>
      <p:italic r:id="rId40"/>
      <p:boldItalic r:id="rId41"/>
    </p:embeddedFont>
    <p:embeddedFont>
      <p:font typeface="Tahoma" panose="020B0604030504040204" pitchFamily="34" charset="0"/>
      <p:regular r:id="rId42"/>
      <p:bold r:id="rId43"/>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69" autoAdjust="0"/>
    <p:restoredTop sz="96189"/>
  </p:normalViewPr>
  <p:slideViewPr>
    <p:cSldViewPr snapToGrid="0" snapToObjects="1">
      <p:cViewPr varScale="1">
        <p:scale>
          <a:sx n="59" d="100"/>
          <a:sy n="59" d="100"/>
        </p:scale>
        <p:origin x="216" y="85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ID" b="0" i="0" dirty="0">
                <a:solidFill>
                  <a:srgbClr val="D1D5DB"/>
                </a:solidFill>
                <a:effectLst/>
                <a:latin typeface="Söhne"/>
              </a:rPr>
              <a:t>User Separation: By creating a secondary user account, you can separate personal and work-related activities. This helps in maintaining a clear distinction between personal files, settings, and applications from those used for work or other purposes. It allows for better organization and reduces the risk of accidentally mixing or modifying important files.</a:t>
            </a:r>
          </a:p>
          <a:p>
            <a:pPr algn="l">
              <a:buFont typeface="+mj-lt"/>
              <a:buAutoNum type="arabicPeriod"/>
            </a:pPr>
            <a:r>
              <a:rPr lang="en-ID" b="0" i="0" dirty="0">
                <a:solidFill>
                  <a:srgbClr val="D1D5DB"/>
                </a:solidFill>
                <a:effectLst/>
                <a:latin typeface="Söhne"/>
              </a:rPr>
              <a:t>Privacy and Security: Having a separate user account provides an additional layer of privacy and security. Each user account has its own set of permissions and access rights, ensuring that files and settings are protected from unauthorized access. It prevents other users from accessing sensitive data or making changes to system settings without proper authorization.</a:t>
            </a:r>
          </a:p>
          <a:p>
            <a:pPr algn="l">
              <a:buFont typeface="+mj-lt"/>
              <a:buAutoNum type="arabicPeriod"/>
            </a:pPr>
            <a:r>
              <a:rPr lang="en-ID" b="0" i="0" dirty="0">
                <a:solidFill>
                  <a:srgbClr val="D1D5DB"/>
                </a:solidFill>
                <a:effectLst/>
                <a:latin typeface="Söhne"/>
              </a:rPr>
              <a:t>Customized User Experience: Different users may have different preferences and requirements. Creating a secondary user account allows each user to personalize their desktop environment, install applications, and customize settings according to their needs. It provides a tailored user experience, making the system more user-friendly and efficient for individual users.</a:t>
            </a:r>
          </a:p>
          <a:p>
            <a:pPr algn="l">
              <a:buFont typeface="+mj-lt"/>
              <a:buAutoNum type="arabicPeriod"/>
            </a:pPr>
            <a:r>
              <a:rPr lang="en-ID" b="0" i="0" dirty="0">
                <a:solidFill>
                  <a:srgbClr val="D1D5DB"/>
                </a:solidFill>
                <a:effectLst/>
                <a:latin typeface="Söhne"/>
              </a:rPr>
              <a:t>User-Specific Data and Settings: Each user account maintains its own set of data, such as documents, downloads, browser history, and application settings. This makes it easier to organize and locate files specific to a particular user. It also allows users to customize application settings without affecting the preferences of other users.</a:t>
            </a:r>
          </a:p>
          <a:p>
            <a:pPr algn="l">
              <a:buFont typeface="+mj-lt"/>
              <a:buAutoNum type="arabicPeriod"/>
            </a:pPr>
            <a:r>
              <a:rPr lang="en-ID" b="0" i="0" dirty="0">
                <a:solidFill>
                  <a:srgbClr val="D1D5DB"/>
                </a:solidFill>
                <a:effectLst/>
                <a:latin typeface="Söhne"/>
              </a:rPr>
              <a:t>Guest or Temporary Access: A secondary user account can be used to provide temporary access to someone who needs to use the computer briefly, such as a guest or a colleague. This eliminates the need to share personal login credentials and ensures that the guest user has limited access and cannot make permanent changes to the system.</a:t>
            </a:r>
          </a:p>
          <a:p>
            <a:pPr algn="l">
              <a:buFont typeface="+mj-lt"/>
              <a:buAutoNum type="arabicPeriod"/>
            </a:pPr>
            <a:r>
              <a:rPr lang="en-ID" b="0" i="0" dirty="0">
                <a:solidFill>
                  <a:srgbClr val="D1D5DB"/>
                </a:solidFill>
                <a:effectLst/>
                <a:latin typeface="Söhne"/>
              </a:rPr>
              <a:t>User Accountability and Auditing: Having separate user accounts enables better accountability and auditing. System administrators or supervisors can track user activities, monitor resource usage, and log actions performed by each user. This is particularly important in shared environments or organizations where compliance and accountability are essential.</a:t>
            </a:r>
          </a:p>
          <a:p>
            <a:pPr algn="l">
              <a:buFont typeface="+mj-lt"/>
              <a:buAutoNum type="arabicPeriod"/>
            </a:pPr>
            <a:r>
              <a:rPr lang="en-ID" b="0" i="0" dirty="0">
                <a:solidFill>
                  <a:srgbClr val="D1D5DB"/>
                </a:solidFill>
                <a:effectLst/>
                <a:latin typeface="Söhne"/>
              </a:rPr>
              <a:t>Troubleshooting and Maintenance: In the event of system issues or troubleshooting requirements, having a secondary user account can be beneficial. It allows system administrators or support personnel to log in with a separate account to diagnose and resolve problems without affecting the settings and files of other users.</a:t>
            </a:r>
          </a:p>
          <a:p>
            <a:endParaRPr lang="en-US" dirty="0"/>
          </a:p>
        </p:txBody>
      </p:sp>
    </p:spTree>
    <p:extLst>
      <p:ext uri="{BB962C8B-B14F-4D97-AF65-F5344CB8AC3E}">
        <p14:creationId xmlns:p14="http://schemas.microsoft.com/office/powerpoint/2010/main" val="3259831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Picture 1" descr="Background 0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700" y="9527"/>
            <a:ext cx="24371299" cy="1292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10314384"/>
            <a:ext cx="24383995" cy="340161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8" name="Rectangle 7"/>
          <p:cNvSpPr/>
          <p:nvPr userDrawn="1"/>
        </p:nvSpPr>
        <p:spPr>
          <a:xfrm>
            <a:off x="4511145" y="3257600"/>
            <a:ext cx="19872851" cy="10458400"/>
          </a:xfrm>
          <a:prstGeom prst="rect">
            <a:avLst/>
          </a:prstGeom>
          <a:solidFill>
            <a:srgbClr val="008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 name="Title 1"/>
          <p:cNvSpPr>
            <a:spLocks noGrp="1"/>
          </p:cNvSpPr>
          <p:nvPr>
            <p:ph type="ctrTitle" hasCustomPrompt="1"/>
          </p:nvPr>
        </p:nvSpPr>
        <p:spPr>
          <a:xfrm>
            <a:off x="4895189" y="5417841"/>
            <a:ext cx="19010112" cy="2940050"/>
          </a:xfrm>
        </p:spPr>
        <p:txBody>
          <a:bodyPr/>
          <a:lstStyle>
            <a:lvl1pPr eaLnBrk="1" hangingPunct="1">
              <a:defRPr sz="8800">
                <a:solidFill>
                  <a:schemeClr val="bg1"/>
                </a:solidFill>
              </a:defRPr>
            </a:lvl1pPr>
          </a:lstStyle>
          <a:p>
            <a:pPr eaLnBrk="1" hangingPunct="1"/>
            <a:r>
              <a:rPr lang="en-US" sz="6400" b="1" dirty="0">
                <a:solidFill>
                  <a:schemeClr val="bg1"/>
                </a:solidFill>
                <a:latin typeface="Open Sans" pitchFamily="-84" charset="0"/>
                <a:ea typeface="ＭＳ Ｐゴシック" pitchFamily="34" charset="-128"/>
              </a:rPr>
              <a:t>Headline Open Sans Bold 32pt</a:t>
            </a:r>
          </a:p>
        </p:txBody>
      </p:sp>
      <p:sp>
        <p:nvSpPr>
          <p:cNvPr id="3" name="Subtitle 2"/>
          <p:cNvSpPr>
            <a:spLocks noGrp="1"/>
          </p:cNvSpPr>
          <p:nvPr>
            <p:ph type="subTitle" idx="1"/>
          </p:nvPr>
        </p:nvSpPr>
        <p:spPr>
          <a:xfrm>
            <a:off x="6047317" y="8591054"/>
            <a:ext cx="17068800" cy="1152128"/>
          </a:xfrm>
        </p:spPr>
        <p:txBody>
          <a:bodyPr>
            <a:normAutofit/>
          </a:bodyPr>
          <a:lstStyle>
            <a:lvl1pPr marL="0" indent="0" algn="ctr">
              <a:buNone/>
              <a:defRPr sz="4800">
                <a:solidFill>
                  <a:schemeClr val="bg1"/>
                </a:solidFill>
                <a:latin typeface="Open San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lang="id-ID" dirty="0"/>
          </a:p>
        </p:txBody>
      </p:sp>
      <p:sp>
        <p:nvSpPr>
          <p:cNvPr id="4" name="Date Placeholder 3"/>
          <p:cNvSpPr>
            <a:spLocks noGrp="1"/>
          </p:cNvSpPr>
          <p:nvPr>
            <p:ph type="dt" sz="half" idx="10"/>
          </p:nvPr>
        </p:nvSpPr>
        <p:spPr>
          <a:xfrm>
            <a:off x="1219200" y="12906673"/>
            <a:ext cx="5689600" cy="730250"/>
          </a:xfrm>
        </p:spPr>
        <p:txBody>
          <a:bodyPr/>
          <a:lstStyle/>
          <a:p>
            <a:fld id="{5EF9B71C-2D91-4D15-BAB7-ADA66F828B46}" type="datetimeFigureOut">
              <a:rPr lang="id-ID" smtClean="0"/>
              <a:pPr/>
              <a:t>28/06/23</a:t>
            </a:fld>
            <a:endParaRPr lang="id-ID"/>
          </a:p>
        </p:txBody>
      </p:sp>
      <p:sp>
        <p:nvSpPr>
          <p:cNvPr id="5" name="Footer Placeholder 4"/>
          <p:cNvSpPr>
            <a:spLocks noGrp="1"/>
          </p:cNvSpPr>
          <p:nvPr>
            <p:ph type="ftr" sz="quarter" idx="11"/>
          </p:nvPr>
        </p:nvSpPr>
        <p:spPr>
          <a:xfrm>
            <a:off x="8331200" y="12906673"/>
            <a:ext cx="7721600" cy="730250"/>
          </a:xfrm>
        </p:spPr>
        <p:txBody>
          <a:bodyPr/>
          <a:lstStyle/>
          <a:p>
            <a:endParaRPr lang="id-ID"/>
          </a:p>
        </p:txBody>
      </p:sp>
      <p:sp>
        <p:nvSpPr>
          <p:cNvPr id="6" name="Slide Number Placeholder 5"/>
          <p:cNvSpPr>
            <a:spLocks noGrp="1"/>
          </p:cNvSpPr>
          <p:nvPr>
            <p:ph type="sldNum" sz="quarter" idx="12"/>
          </p:nvPr>
        </p:nvSpPr>
        <p:spPr>
          <a:xfrm>
            <a:off x="20134853" y="13257332"/>
            <a:ext cx="370294" cy="379591"/>
          </a:xfrm>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4168783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27874"/>
            <a:ext cx="24383997" cy="1292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10314384"/>
            <a:ext cx="24383995" cy="340161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 name="Title 1"/>
          <p:cNvSpPr>
            <a:spLocks noGrp="1"/>
          </p:cNvSpPr>
          <p:nvPr>
            <p:ph type="title"/>
          </p:nvPr>
        </p:nvSpPr>
        <p:spPr>
          <a:xfrm>
            <a:off x="3260923" y="2590800"/>
            <a:ext cx="20068315" cy="1584176"/>
          </a:xfrm>
        </p:spPr>
        <p:txBody>
          <a:bodyPr>
            <a:normAutofit/>
          </a:bodyPr>
          <a:lstStyle>
            <a:lvl1pPr algn="ctr">
              <a:defRPr sz="6000" b="1">
                <a:solidFill>
                  <a:srgbClr val="0079B8"/>
                </a:solidFill>
                <a:latin typeface="Open Sans"/>
              </a:defRPr>
            </a:lvl1pPr>
          </a:lstStyle>
          <a:p>
            <a:r>
              <a:rPr lang="en-US" dirty="0"/>
              <a:t>Click to edit Master title style</a:t>
            </a:r>
            <a:endParaRPr lang="id-ID" dirty="0"/>
          </a:p>
        </p:txBody>
      </p:sp>
      <p:sp>
        <p:nvSpPr>
          <p:cNvPr id="8" name="Date Placeholder 3"/>
          <p:cNvSpPr>
            <a:spLocks noGrp="1"/>
          </p:cNvSpPr>
          <p:nvPr>
            <p:ph type="dt" sz="half" idx="10"/>
          </p:nvPr>
        </p:nvSpPr>
        <p:spPr>
          <a:xfrm>
            <a:off x="1219200" y="12906673"/>
            <a:ext cx="5689600" cy="730250"/>
          </a:xfrm>
        </p:spPr>
        <p:txBody>
          <a:bodyPr/>
          <a:lstStyle/>
          <a:p>
            <a:fld id="{5EF9B71C-2D91-4D15-BAB7-ADA66F828B46}" type="datetimeFigureOut">
              <a:rPr lang="id-ID" smtClean="0"/>
              <a:pPr/>
              <a:t>28/06/23</a:t>
            </a:fld>
            <a:endParaRPr lang="id-ID"/>
          </a:p>
        </p:txBody>
      </p:sp>
      <p:sp>
        <p:nvSpPr>
          <p:cNvPr id="9" name="Footer Placeholder 4"/>
          <p:cNvSpPr>
            <a:spLocks noGrp="1"/>
          </p:cNvSpPr>
          <p:nvPr>
            <p:ph type="ftr" sz="quarter" idx="11"/>
          </p:nvPr>
        </p:nvSpPr>
        <p:spPr>
          <a:xfrm>
            <a:off x="8331200" y="12906673"/>
            <a:ext cx="7721600" cy="730250"/>
          </a:xfrm>
        </p:spPr>
        <p:txBody>
          <a:bodyPr/>
          <a:lstStyle/>
          <a:p>
            <a:endParaRPr lang="id-ID"/>
          </a:p>
        </p:txBody>
      </p:sp>
      <p:sp>
        <p:nvSpPr>
          <p:cNvPr id="10" name="Slide Number Placeholder 5"/>
          <p:cNvSpPr>
            <a:spLocks noGrp="1"/>
          </p:cNvSpPr>
          <p:nvPr>
            <p:ph type="sldNum" sz="quarter" idx="12"/>
          </p:nvPr>
        </p:nvSpPr>
        <p:spPr>
          <a:xfrm>
            <a:off x="20134853" y="13257332"/>
            <a:ext cx="370294" cy="379591"/>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3251199" y="4174977"/>
            <a:ext cx="20078040" cy="8763870"/>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22539710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F9B71C-2D91-4D15-BAB7-ADA66F828B46}" type="datetimeFigureOut">
              <a:rPr lang="id-ID" smtClean="0"/>
              <a:pPr/>
              <a:t>28/06/23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a:xfrm>
            <a:off x="12000605" y="13076008"/>
            <a:ext cx="370294" cy="379591"/>
          </a:xfrm>
        </p:spPr>
        <p:txBody>
          <a:bodyPr/>
          <a:lstStyle/>
          <a:p>
            <a:fld id="{F173735F-2667-4028-B606-D96AABD86FDB}" type="slidenum">
              <a:rPr lang="id-ID" smtClean="0"/>
              <a:pPr/>
              <a:t>‹#›</a:t>
            </a:fld>
            <a:endParaRPr lang="id-ID"/>
          </a:p>
        </p:txBody>
      </p:sp>
      <p:pic>
        <p:nvPicPr>
          <p:cNvPr id="5" name="Picture 1" descr="Background 03.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9527"/>
            <a:ext cx="25849677" cy="1370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502000" y="5719762"/>
            <a:ext cx="18845675" cy="2286000"/>
          </a:xfrm>
        </p:spPr>
        <p:txBody>
          <a:bodyPr>
            <a:normAutofit/>
          </a:bodyPr>
          <a:lstStyle>
            <a:lvl1pPr>
              <a:defRPr sz="6400">
                <a:solidFill>
                  <a:schemeClr val="bg1"/>
                </a:solidFill>
              </a:defRPr>
            </a:lvl1pPr>
          </a:lstStyle>
          <a:p>
            <a:r>
              <a:rPr lang="en-US"/>
              <a:t>Click to edit Master title style</a:t>
            </a:r>
            <a:endParaRPr lang="id-ID"/>
          </a:p>
        </p:txBody>
      </p:sp>
    </p:spTree>
    <p:extLst>
      <p:ext uri="{BB962C8B-B14F-4D97-AF65-F5344CB8AC3E}">
        <p14:creationId xmlns:p14="http://schemas.microsoft.com/office/powerpoint/2010/main" val="354540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 id="2147483689" r:id="rId24"/>
    <p:sldLayoutId id="2147483690" r:id="rId25"/>
    <p:sldLayoutId id="2147483691" r:id="rId26"/>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oracle.com/en/cloud/cloud-at-customer/occ-get-started/generate-ssh-key-pair.html" TargetMode="External"/><Relationship Id="rId7" Type="http://schemas.openxmlformats.org/officeDocument/2006/relationships/hyperlink" Target="https://www.redhat.com/sysadmin/secure-boot-systemtap#:~:text=Secure%20Boot%20is%20a%20protocol,for%20the%20computer%20to%20load" TargetMode="External"/><Relationship Id="rId2" Type="http://schemas.openxmlformats.org/officeDocument/2006/relationships/hyperlink" Target="https://www.liquidweb.com/kb/enable-root-login-via-ssh/" TargetMode="External"/><Relationship Id="rId1" Type="http://schemas.openxmlformats.org/officeDocument/2006/relationships/slideLayout" Target="../slideLayouts/slideLayout12.xml"/><Relationship Id="rId6" Type="http://schemas.openxmlformats.org/officeDocument/2006/relationships/hyperlink" Target="https://www.redhat.com/en/topics/linux/what-is-linux-kernel-live-patching" TargetMode="External"/><Relationship Id="rId5" Type="http://schemas.openxmlformats.org/officeDocument/2006/relationships/hyperlink" Target="https://www.ssh.com/academy/ssh/keygen" TargetMode="External"/><Relationship Id="rId4" Type="http://schemas.openxmlformats.org/officeDocument/2006/relationships/hyperlink" Target="https://www.digitalocean.com/community/tutorials/ssh-essentials-working-with-ssh-servers-clients-and-keys#ssh-overvie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2198914" y="3352800"/>
            <a:ext cx="20203886" cy="1870076"/>
          </a:xfrm>
          <a:prstGeom prst="rect">
            <a:avLst/>
          </a:prstGeom>
          <a:noFill/>
          <a:ln w="9525">
            <a:noFill/>
            <a:miter lim="800000"/>
            <a:headEnd/>
            <a:tailEnd/>
          </a:ln>
        </p:spPr>
        <p:txBody>
          <a:bodyPr/>
          <a:lstStyle/>
          <a:p>
            <a:pPr>
              <a:spcBef>
                <a:spcPct val="20000"/>
              </a:spcBef>
              <a:tabLst>
                <a:tab pos="2641600" algn="l"/>
                <a:tab pos="4108450" algn="l"/>
              </a:tabLst>
            </a:pPr>
            <a:r>
              <a:rPr lang="en-US" sz="4000" dirty="0">
                <a:solidFill>
                  <a:schemeClr val="bg1"/>
                </a:solidFill>
                <a:latin typeface="Tahoma" panose="020B0604030504040204" pitchFamily="34" charset="0"/>
                <a:ea typeface="Tahoma" panose="020B0604030504040204" pitchFamily="34" charset="0"/>
                <a:cs typeface="Tahoma" panose="020B0604030504040204" pitchFamily="34" charset="0"/>
              </a:rPr>
              <a:t>Course		: COMP6827001 -  Linus Systems Administration and Security</a:t>
            </a:r>
          </a:p>
        </p:txBody>
      </p:sp>
      <p:sp>
        <p:nvSpPr>
          <p:cNvPr id="8" name="Rectangle 6"/>
          <p:cNvSpPr>
            <a:spLocks noGrp="1" noChangeArrowheads="1"/>
          </p:cNvSpPr>
          <p:nvPr>
            <p:ph type="title"/>
          </p:nvPr>
        </p:nvSpPr>
        <p:spPr>
          <a:xfrm>
            <a:off x="1179036" y="6421820"/>
            <a:ext cx="21971004" cy="3917819"/>
          </a:xfrm>
          <a:noFill/>
        </p:spPr>
        <p:txBody>
          <a:bodyPr>
            <a:normAutofit/>
          </a:bodyPr>
          <a:lstStyle/>
          <a:p>
            <a:r>
              <a:rPr lang="en-US" sz="9600" dirty="0"/>
              <a:t>Securing Server Part 1</a:t>
            </a:r>
            <a:br>
              <a:rPr lang="en-ID" dirty="0"/>
            </a:br>
            <a:br>
              <a:rPr lang="en-AU"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5600" dirty="0">
                <a:latin typeface="Tahoma" panose="020B0604030504040204" pitchFamily="34" charset="0"/>
                <a:ea typeface="Tahoma" panose="020B0604030504040204" pitchFamily="34" charset="0"/>
                <a:cs typeface="Tahoma" panose="020B0604030504040204" pitchFamily="34" charset="0"/>
              </a:rPr>
              <a:t>Session  4</a:t>
            </a:r>
          </a:p>
        </p:txBody>
      </p:sp>
      <p:sp>
        <p:nvSpPr>
          <p:cNvPr id="6" name="Text Placeholder 5">
            <a:extLst>
              <a:ext uri="{FF2B5EF4-FFF2-40B4-BE49-F238E27FC236}">
                <a16:creationId xmlns:a16="http://schemas.microsoft.com/office/drawing/2014/main" id="{4D219887-E92B-9AD3-C5A7-4482EF6CA41C}"/>
              </a:ext>
            </a:extLst>
          </p:cNvPr>
          <p:cNvSpPr>
            <a:spLocks noGrp="1"/>
          </p:cNvSpPr>
          <p:nvPr>
            <p:ph type="body" sz="quarter" idx="11"/>
          </p:nvPr>
        </p:nvSpPr>
        <p:spPr/>
        <p:txBody>
          <a:bodyPr/>
          <a:lstStyle/>
          <a:p>
            <a:r>
              <a:rPr lang="en-US" dirty="0"/>
              <a:t>Ivan Sebastian </a:t>
            </a:r>
            <a:r>
              <a:rPr lang="en-US" dirty="0" err="1"/>
              <a:t>Edbert</a:t>
            </a:r>
            <a:endParaRPr lang="en-US" dirty="0"/>
          </a:p>
        </p:txBody>
      </p:sp>
    </p:spTree>
    <p:extLst>
      <p:ext uri="{BB962C8B-B14F-4D97-AF65-F5344CB8AC3E}">
        <p14:creationId xmlns:p14="http://schemas.microsoft.com/office/powerpoint/2010/main" val="420442114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6F00B-7C15-6A62-00DC-C10874425F58}"/>
              </a:ext>
            </a:extLst>
          </p:cNvPr>
          <p:cNvSpPr>
            <a:spLocks noGrp="1"/>
          </p:cNvSpPr>
          <p:nvPr>
            <p:ph type="title"/>
          </p:nvPr>
        </p:nvSpPr>
        <p:spPr/>
        <p:txBody>
          <a:bodyPr>
            <a:normAutofit fontScale="90000"/>
          </a:bodyPr>
          <a:lstStyle/>
          <a:p>
            <a:r>
              <a:rPr lang="en-US" dirty="0"/>
              <a:t>SSH Keys</a:t>
            </a:r>
          </a:p>
        </p:txBody>
      </p:sp>
      <p:sp>
        <p:nvSpPr>
          <p:cNvPr id="5" name="Text Placeholder 4">
            <a:extLst>
              <a:ext uri="{FF2B5EF4-FFF2-40B4-BE49-F238E27FC236}">
                <a16:creationId xmlns:a16="http://schemas.microsoft.com/office/drawing/2014/main" id="{027B39D0-B2DB-4381-72FC-4AACF893C3FE}"/>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DEBB0260-ECB8-71B6-ED55-7B176968B04C}"/>
              </a:ext>
            </a:extLst>
          </p:cNvPr>
          <p:cNvSpPr>
            <a:spLocks noGrp="1"/>
          </p:cNvSpPr>
          <p:nvPr>
            <p:ph sz="quarter" idx="11"/>
          </p:nvPr>
        </p:nvSpPr>
        <p:spPr>
          <a:xfrm>
            <a:off x="5334530" y="4596868"/>
            <a:ext cx="13714940" cy="4522264"/>
          </a:xfrm>
        </p:spPr>
        <p:txBody>
          <a:bodyPr>
            <a:noAutofit/>
          </a:bodyPr>
          <a:lstStyle/>
          <a:p>
            <a:pPr algn="just"/>
            <a:r>
              <a:rPr lang="en-US" sz="3200" dirty="0"/>
              <a:t>SSH keys are an access credential that is used in SSH protocol</a:t>
            </a:r>
          </a:p>
          <a:p>
            <a:pPr algn="just"/>
            <a:r>
              <a:rPr lang="en-US" sz="3200" dirty="0"/>
              <a:t>To ensure security between connection, a pair of cryptographic key is used.</a:t>
            </a:r>
          </a:p>
          <a:p>
            <a:pPr algn="just"/>
            <a:r>
              <a:rPr lang="en-US" sz="3200" dirty="0"/>
              <a:t>Data transferred will be encrypted, and both end of connection shares the same encryption algorithm.</a:t>
            </a:r>
          </a:p>
          <a:p>
            <a:pPr algn="just"/>
            <a:r>
              <a:rPr lang="en-US" sz="3200" dirty="0"/>
              <a:t>Since it’s very sensitive, managing SSH keys must have a proper policies, processes, and audits</a:t>
            </a:r>
          </a:p>
          <a:p>
            <a:pPr algn="just"/>
            <a:endParaRPr lang="en-US" sz="3200" dirty="0"/>
          </a:p>
        </p:txBody>
      </p:sp>
    </p:spTree>
    <p:extLst>
      <p:ext uri="{BB962C8B-B14F-4D97-AF65-F5344CB8AC3E}">
        <p14:creationId xmlns:p14="http://schemas.microsoft.com/office/powerpoint/2010/main" val="335837778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3A8-DB79-C174-8819-5F01677759EA}"/>
              </a:ext>
            </a:extLst>
          </p:cNvPr>
          <p:cNvSpPr>
            <a:spLocks noGrp="1"/>
          </p:cNvSpPr>
          <p:nvPr>
            <p:ph type="title"/>
          </p:nvPr>
        </p:nvSpPr>
        <p:spPr/>
        <p:txBody>
          <a:bodyPr>
            <a:normAutofit fontScale="90000"/>
          </a:bodyPr>
          <a:lstStyle/>
          <a:p>
            <a:r>
              <a:rPr lang="en-US" dirty="0"/>
              <a:t>SSH Keys</a:t>
            </a:r>
          </a:p>
        </p:txBody>
      </p:sp>
      <p:sp>
        <p:nvSpPr>
          <p:cNvPr id="5" name="Text Placeholder 4">
            <a:extLst>
              <a:ext uri="{FF2B5EF4-FFF2-40B4-BE49-F238E27FC236}">
                <a16:creationId xmlns:a16="http://schemas.microsoft.com/office/drawing/2014/main" id="{353A156C-E58D-31A0-B46E-D5BA5E40C73B}"/>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A0AD0D94-CF4E-E609-4784-C9174EF3DE63}"/>
              </a:ext>
            </a:extLst>
          </p:cNvPr>
          <p:cNvSpPr>
            <a:spLocks noGrp="1"/>
          </p:cNvSpPr>
          <p:nvPr>
            <p:ph sz="quarter" idx="11"/>
          </p:nvPr>
        </p:nvSpPr>
        <p:spPr>
          <a:xfrm>
            <a:off x="5078782" y="3260663"/>
            <a:ext cx="13714940" cy="4522264"/>
          </a:xfrm>
        </p:spPr>
        <p:txBody>
          <a:bodyPr>
            <a:noAutofit/>
          </a:bodyPr>
          <a:lstStyle/>
          <a:p>
            <a:pPr algn="just"/>
            <a:r>
              <a:rPr lang="en-US" sz="3200" dirty="0"/>
              <a:t>Generate one by using </a:t>
            </a:r>
            <a:r>
              <a:rPr lang="en-US" sz="3200" dirty="0" err="1"/>
              <a:t>ssh</a:t>
            </a:r>
            <a:r>
              <a:rPr lang="en-US" sz="3200" dirty="0"/>
              <a:t>-keygen command. Additional parameters include:</a:t>
            </a:r>
          </a:p>
          <a:p>
            <a:pPr lvl="1" algn="just"/>
            <a:r>
              <a:rPr lang="en-US" sz="3200" dirty="0"/>
              <a:t>-t &lt;algorithm&gt; : define the algorithm used, with </a:t>
            </a:r>
            <a:r>
              <a:rPr lang="en-US" sz="3200" dirty="0" err="1"/>
              <a:t>rsa</a:t>
            </a:r>
            <a:r>
              <a:rPr lang="en-US" sz="3200" dirty="0"/>
              <a:t> being the default setting. Other options include </a:t>
            </a:r>
            <a:r>
              <a:rPr lang="en-US" sz="3200" dirty="0" err="1"/>
              <a:t>dsa</a:t>
            </a:r>
            <a:r>
              <a:rPr lang="en-US" sz="3200" dirty="0"/>
              <a:t>, </a:t>
            </a:r>
            <a:r>
              <a:rPr lang="en-US" sz="3200" dirty="0" err="1"/>
              <a:t>ecdsa</a:t>
            </a:r>
            <a:r>
              <a:rPr lang="en-US" sz="3200" dirty="0"/>
              <a:t>, ed25519.</a:t>
            </a:r>
          </a:p>
          <a:p>
            <a:pPr lvl="1" algn="just"/>
            <a:r>
              <a:rPr lang="en-US" sz="3200" dirty="0"/>
              <a:t>-b &lt;key size&gt; : define the key size (in bits). Only available in </a:t>
            </a:r>
            <a:r>
              <a:rPr lang="en-US" sz="3200" dirty="0" err="1"/>
              <a:t>rsa</a:t>
            </a:r>
            <a:r>
              <a:rPr lang="en-US" sz="3200" dirty="0"/>
              <a:t> and </a:t>
            </a:r>
            <a:r>
              <a:rPr lang="en-US" sz="3200" dirty="0" err="1"/>
              <a:t>ecdsa</a:t>
            </a:r>
            <a:r>
              <a:rPr lang="en-US" sz="3200" dirty="0"/>
              <a:t>.</a:t>
            </a:r>
          </a:p>
          <a:p>
            <a:pPr lvl="1" algn="just"/>
            <a:r>
              <a:rPr lang="en-US" sz="3200" dirty="0"/>
              <a:t>-f &lt;</a:t>
            </a:r>
            <a:r>
              <a:rPr lang="en-US" sz="3200" dirty="0" err="1"/>
              <a:t>filepath</a:t>
            </a:r>
            <a:r>
              <a:rPr lang="en-US" sz="3200" dirty="0"/>
              <a:t>&gt; : define the storage of the keys. The </a:t>
            </a:r>
            <a:r>
              <a:rPr lang="en-US" sz="3200" dirty="0" err="1"/>
              <a:t>filepath</a:t>
            </a:r>
            <a:r>
              <a:rPr lang="en-US" sz="3200" dirty="0"/>
              <a:t> should not be leaked to anyone.</a:t>
            </a:r>
          </a:p>
          <a:p>
            <a:pPr lvl="1" algn="just"/>
            <a:r>
              <a:rPr lang="en-US" sz="3200" dirty="0"/>
              <a:t>-N &lt;passphrase&gt; : define a passphrase. Just in case when the private key is unfortunately leaked, there is still a layer of protection in a form of typeable password.</a:t>
            </a:r>
          </a:p>
          <a:p>
            <a:pPr algn="just"/>
            <a:r>
              <a:rPr lang="en-US" sz="3200" dirty="0"/>
              <a:t>Fortunately typing only </a:t>
            </a:r>
            <a:r>
              <a:rPr lang="en-US" sz="3200" dirty="0" err="1"/>
              <a:t>ssh</a:t>
            </a:r>
            <a:r>
              <a:rPr lang="en-US" sz="3200" dirty="0"/>
              <a:t>-keygen will bring you to setup wizard.</a:t>
            </a:r>
          </a:p>
        </p:txBody>
      </p:sp>
    </p:spTree>
    <p:extLst>
      <p:ext uri="{BB962C8B-B14F-4D97-AF65-F5344CB8AC3E}">
        <p14:creationId xmlns:p14="http://schemas.microsoft.com/office/powerpoint/2010/main" val="240607086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C989CB-D487-AB8B-0125-C69BC5E94726}"/>
              </a:ext>
            </a:extLst>
          </p:cNvPr>
          <p:cNvSpPr>
            <a:spLocks noGrp="1"/>
          </p:cNvSpPr>
          <p:nvPr>
            <p:ph type="title"/>
          </p:nvPr>
        </p:nvSpPr>
        <p:spPr/>
        <p:txBody>
          <a:bodyPr/>
          <a:lstStyle/>
          <a:p>
            <a:r>
              <a:rPr lang="en-US" dirty="0"/>
              <a:t>Setting up live kernel</a:t>
            </a:r>
          </a:p>
        </p:txBody>
      </p:sp>
    </p:spTree>
    <p:extLst>
      <p:ext uri="{BB962C8B-B14F-4D97-AF65-F5344CB8AC3E}">
        <p14:creationId xmlns:p14="http://schemas.microsoft.com/office/powerpoint/2010/main" val="152839683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FFC7-8967-FD8C-CB02-AE99261BD558}"/>
              </a:ext>
            </a:extLst>
          </p:cNvPr>
          <p:cNvSpPr>
            <a:spLocks noGrp="1"/>
          </p:cNvSpPr>
          <p:nvPr>
            <p:ph type="title"/>
          </p:nvPr>
        </p:nvSpPr>
        <p:spPr/>
        <p:txBody>
          <a:bodyPr>
            <a:normAutofit fontScale="90000"/>
          </a:bodyPr>
          <a:lstStyle/>
          <a:p>
            <a:r>
              <a:rPr lang="en-US" dirty="0"/>
              <a:t>Live Kernel Patching</a:t>
            </a:r>
          </a:p>
        </p:txBody>
      </p:sp>
      <p:sp>
        <p:nvSpPr>
          <p:cNvPr id="5" name="Text Placeholder 4">
            <a:extLst>
              <a:ext uri="{FF2B5EF4-FFF2-40B4-BE49-F238E27FC236}">
                <a16:creationId xmlns:a16="http://schemas.microsoft.com/office/drawing/2014/main" id="{195F93B0-46DC-BF31-04BE-6BAF95B07470}"/>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C35CBBDC-D598-BCE5-AC23-1BDB64E484D8}"/>
              </a:ext>
            </a:extLst>
          </p:cNvPr>
          <p:cNvSpPr>
            <a:spLocks noGrp="1"/>
          </p:cNvSpPr>
          <p:nvPr>
            <p:ph sz="quarter" idx="11"/>
          </p:nvPr>
        </p:nvSpPr>
        <p:spPr>
          <a:xfrm>
            <a:off x="5334530" y="4596868"/>
            <a:ext cx="13714940" cy="4522264"/>
          </a:xfrm>
        </p:spPr>
        <p:txBody>
          <a:bodyPr>
            <a:normAutofit/>
          </a:bodyPr>
          <a:lstStyle/>
          <a:p>
            <a:pPr algn="just"/>
            <a:r>
              <a:rPr lang="en-US" sz="3200" dirty="0"/>
              <a:t>Ideally, we want the server to keep its uptime. However, critical security patches often require a reboot. By launching live kernel patching we can patch the kernel without having to reboot and interrupt runtime</a:t>
            </a:r>
          </a:p>
          <a:p>
            <a:pPr algn="just"/>
            <a:r>
              <a:rPr lang="en-US" sz="3200" dirty="0"/>
              <a:t>Different third parties offer different method of live kernel patching. For example, Red Hat uses </a:t>
            </a:r>
            <a:r>
              <a:rPr lang="en-US" sz="3200" dirty="0" err="1"/>
              <a:t>kpatch</a:t>
            </a:r>
            <a:r>
              <a:rPr lang="en-US" sz="3200" dirty="0"/>
              <a:t> while amazon uses yum</a:t>
            </a:r>
          </a:p>
        </p:txBody>
      </p:sp>
    </p:spTree>
    <p:extLst>
      <p:ext uri="{BB962C8B-B14F-4D97-AF65-F5344CB8AC3E}">
        <p14:creationId xmlns:p14="http://schemas.microsoft.com/office/powerpoint/2010/main" val="226224354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DAD7A4-41AC-D0DD-D808-F84F9DF45234}"/>
              </a:ext>
            </a:extLst>
          </p:cNvPr>
          <p:cNvSpPr>
            <a:spLocks noGrp="1"/>
          </p:cNvSpPr>
          <p:nvPr>
            <p:ph type="title"/>
          </p:nvPr>
        </p:nvSpPr>
        <p:spPr/>
        <p:txBody>
          <a:bodyPr>
            <a:normAutofit fontScale="90000"/>
          </a:bodyPr>
          <a:lstStyle/>
          <a:p>
            <a:r>
              <a:rPr lang="en-US" dirty="0"/>
              <a:t>Setting up live kernel</a:t>
            </a:r>
          </a:p>
        </p:txBody>
      </p:sp>
      <p:sp>
        <p:nvSpPr>
          <p:cNvPr id="4" name="Text Placeholder 3">
            <a:extLst>
              <a:ext uri="{FF2B5EF4-FFF2-40B4-BE49-F238E27FC236}">
                <a16:creationId xmlns:a16="http://schemas.microsoft.com/office/drawing/2014/main" id="{91CA13F7-0B1E-2DC6-2877-64C924C9A731}"/>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8B339482-97F0-11EB-AD3B-CE3D8B53DB37}"/>
              </a:ext>
            </a:extLst>
          </p:cNvPr>
          <p:cNvSpPr>
            <a:spLocks noGrp="1"/>
          </p:cNvSpPr>
          <p:nvPr>
            <p:ph sz="quarter" idx="11"/>
          </p:nvPr>
        </p:nvSpPr>
        <p:spPr>
          <a:xfrm>
            <a:off x="5334530" y="2886815"/>
            <a:ext cx="13714940" cy="10455337"/>
          </a:xfrm>
        </p:spPr>
        <p:txBody>
          <a:bodyPr>
            <a:normAutofit lnSpcReduction="10000"/>
          </a:bodyPr>
          <a:lstStyle/>
          <a:p>
            <a:pPr marL="0" indent="0" algn="just">
              <a:buNone/>
            </a:pPr>
            <a:r>
              <a:rPr lang="en-US" sz="3200" dirty="0"/>
              <a:t>Setting up a live kernel typically involves creating and configuring a live environment that runs a kernel directly from a removable media, such as a USB drive or DVD. Here are the general steps to set up a live kernel:</a:t>
            </a:r>
          </a:p>
          <a:p>
            <a:pPr marL="514350" indent="-514350" algn="just">
              <a:buFont typeface="+mj-lt"/>
              <a:buAutoNum type="arabicPeriod"/>
            </a:pPr>
            <a:r>
              <a:rPr lang="en-US" sz="3200" dirty="0"/>
              <a:t>Obtain a Live Linux Distribution: Choose a Linux distribution that offers a live version specifically designed for running from removable media. Examples include Ubuntu Live, Fedora Live, or Linux Mint Live. Download the ISO file for the live distribution from the official website.</a:t>
            </a:r>
          </a:p>
          <a:p>
            <a:pPr marL="514350" indent="-514350" algn="just">
              <a:buFont typeface="+mj-lt"/>
              <a:buAutoNum type="arabicPeriod"/>
            </a:pPr>
            <a:endParaRPr lang="en-US" sz="3200" dirty="0"/>
          </a:p>
          <a:p>
            <a:pPr marL="514350" indent="-514350" algn="just">
              <a:buFont typeface="+mj-lt"/>
              <a:buAutoNum type="arabicPeriod"/>
            </a:pPr>
            <a:r>
              <a:rPr lang="en-US" sz="3200" dirty="0"/>
              <a:t>Create Bootable Media: Use software like Rufus (for Windows) or Etcher (for Windows, macOS, and Linux) to create a bootable USB drive or burn the ISO file to a DVD.</a:t>
            </a:r>
          </a:p>
          <a:p>
            <a:pPr marL="514350" indent="-514350" algn="just">
              <a:buFont typeface="+mj-lt"/>
              <a:buAutoNum type="arabicPeriod"/>
            </a:pPr>
            <a:endParaRPr lang="en-US" sz="3200" dirty="0"/>
          </a:p>
          <a:p>
            <a:pPr marL="514350" indent="-514350" algn="just">
              <a:buFont typeface="+mj-lt"/>
              <a:buAutoNum type="arabicPeriod"/>
            </a:pPr>
            <a:r>
              <a:rPr lang="en-US" sz="3200" dirty="0"/>
              <a:t>Boot from the Live Media: Insert the bootable USB drive or DVD into the computer where you want to set up the live kernel. Restart the computer and enter the BIOS or boot menu by pressing the designated key (such as F2, F12, or Del) during startup. Select the USB drive or DVD as the boot device and proceed to boot into the live environment.</a:t>
            </a:r>
          </a:p>
        </p:txBody>
      </p:sp>
    </p:spTree>
    <p:extLst>
      <p:ext uri="{BB962C8B-B14F-4D97-AF65-F5344CB8AC3E}">
        <p14:creationId xmlns:p14="http://schemas.microsoft.com/office/powerpoint/2010/main" val="13611878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DAD7A4-41AC-D0DD-D808-F84F9DF45234}"/>
              </a:ext>
            </a:extLst>
          </p:cNvPr>
          <p:cNvSpPr>
            <a:spLocks noGrp="1"/>
          </p:cNvSpPr>
          <p:nvPr>
            <p:ph type="title"/>
          </p:nvPr>
        </p:nvSpPr>
        <p:spPr/>
        <p:txBody>
          <a:bodyPr>
            <a:normAutofit fontScale="90000"/>
          </a:bodyPr>
          <a:lstStyle/>
          <a:p>
            <a:r>
              <a:rPr lang="en-US" dirty="0"/>
              <a:t>Setting up live kernel</a:t>
            </a:r>
          </a:p>
        </p:txBody>
      </p:sp>
      <p:sp>
        <p:nvSpPr>
          <p:cNvPr id="4" name="Text Placeholder 3">
            <a:extLst>
              <a:ext uri="{FF2B5EF4-FFF2-40B4-BE49-F238E27FC236}">
                <a16:creationId xmlns:a16="http://schemas.microsoft.com/office/drawing/2014/main" id="{91CA13F7-0B1E-2DC6-2877-64C924C9A731}"/>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8B339482-97F0-11EB-AD3B-CE3D8B53DB37}"/>
              </a:ext>
            </a:extLst>
          </p:cNvPr>
          <p:cNvSpPr>
            <a:spLocks noGrp="1"/>
          </p:cNvSpPr>
          <p:nvPr>
            <p:ph sz="quarter" idx="11"/>
          </p:nvPr>
        </p:nvSpPr>
        <p:spPr>
          <a:xfrm>
            <a:off x="5334530" y="3435379"/>
            <a:ext cx="13714940" cy="8409457"/>
          </a:xfrm>
        </p:spPr>
        <p:txBody>
          <a:bodyPr>
            <a:normAutofit/>
          </a:bodyPr>
          <a:lstStyle/>
          <a:p>
            <a:pPr marL="514350" indent="-514350" algn="just">
              <a:buFont typeface="+mj-lt"/>
              <a:buAutoNum type="arabicPeriod" startAt="4"/>
            </a:pPr>
            <a:r>
              <a:rPr lang="en-US" sz="3200" dirty="0"/>
              <a:t>Configure the Live Environment: Once the live environment loads, you can configure various settings according to your needs. This may include language selection, keyboard layout, network configuration, and display settings. Follow the on-screen prompts and instructions provided by the live distribution.</a:t>
            </a:r>
          </a:p>
          <a:p>
            <a:pPr marL="514350" indent="-514350" algn="just">
              <a:buFont typeface="+mj-lt"/>
              <a:buAutoNum type="arabicPeriod" startAt="4"/>
            </a:pPr>
            <a:endParaRPr lang="en-US" sz="3200" dirty="0"/>
          </a:p>
          <a:p>
            <a:pPr marL="514350" indent="-514350" algn="just">
              <a:buFont typeface="+mj-lt"/>
              <a:buAutoNum type="arabicPeriod" startAt="4"/>
            </a:pPr>
            <a:r>
              <a:rPr lang="en-US" sz="3200" dirty="0"/>
              <a:t>Use the Live Kernel: After configuring the live environment, you can work with the live kernel directly. You can access the command line or use the graphical interface provided by the live distribution. Explore the available software and applications included in the live environment.</a:t>
            </a:r>
          </a:p>
        </p:txBody>
      </p:sp>
    </p:spTree>
    <p:extLst>
      <p:ext uri="{BB962C8B-B14F-4D97-AF65-F5344CB8AC3E}">
        <p14:creationId xmlns:p14="http://schemas.microsoft.com/office/powerpoint/2010/main" val="75576557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C989CB-D487-AB8B-0125-C69BC5E94726}"/>
              </a:ext>
            </a:extLst>
          </p:cNvPr>
          <p:cNvSpPr>
            <a:spLocks noGrp="1"/>
          </p:cNvSpPr>
          <p:nvPr>
            <p:ph type="title"/>
          </p:nvPr>
        </p:nvSpPr>
        <p:spPr/>
        <p:txBody>
          <a:bodyPr/>
          <a:lstStyle/>
          <a:p>
            <a:r>
              <a:rPr lang="en-US" dirty="0"/>
              <a:t>Hardening kernel</a:t>
            </a:r>
          </a:p>
        </p:txBody>
      </p:sp>
    </p:spTree>
    <p:extLst>
      <p:ext uri="{BB962C8B-B14F-4D97-AF65-F5344CB8AC3E}">
        <p14:creationId xmlns:p14="http://schemas.microsoft.com/office/powerpoint/2010/main" val="6842593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7BC9-D9FE-2E95-7E63-9FEA0F2E4A64}"/>
              </a:ext>
            </a:extLst>
          </p:cNvPr>
          <p:cNvSpPr>
            <a:spLocks noGrp="1"/>
          </p:cNvSpPr>
          <p:nvPr>
            <p:ph type="title"/>
          </p:nvPr>
        </p:nvSpPr>
        <p:spPr/>
        <p:txBody>
          <a:bodyPr>
            <a:normAutofit fontScale="90000"/>
          </a:bodyPr>
          <a:lstStyle/>
          <a:p>
            <a:r>
              <a:rPr lang="en-US" dirty="0"/>
              <a:t>Hardening Kernel</a:t>
            </a:r>
          </a:p>
        </p:txBody>
      </p:sp>
      <p:sp>
        <p:nvSpPr>
          <p:cNvPr id="5" name="Text Placeholder 4">
            <a:extLst>
              <a:ext uri="{FF2B5EF4-FFF2-40B4-BE49-F238E27FC236}">
                <a16:creationId xmlns:a16="http://schemas.microsoft.com/office/drawing/2014/main" id="{6691C29F-5A58-29EB-869C-EDF325DA41D4}"/>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CCFB92E8-BEE2-6DFD-367D-69A54183B433}"/>
              </a:ext>
            </a:extLst>
          </p:cNvPr>
          <p:cNvSpPr>
            <a:spLocks noGrp="1"/>
          </p:cNvSpPr>
          <p:nvPr>
            <p:ph sz="quarter" idx="11"/>
          </p:nvPr>
        </p:nvSpPr>
        <p:spPr>
          <a:xfrm>
            <a:off x="5334530" y="3396340"/>
            <a:ext cx="13714940" cy="7899932"/>
          </a:xfrm>
        </p:spPr>
        <p:txBody>
          <a:bodyPr>
            <a:noAutofit/>
          </a:bodyPr>
          <a:lstStyle/>
          <a:p>
            <a:pPr algn="just"/>
            <a:r>
              <a:rPr lang="en-US" sz="3200" dirty="0"/>
              <a:t>Hardening is a term to describe a set of strategies of using several configurations to minimize potential cyber attacks.</a:t>
            </a:r>
          </a:p>
          <a:p>
            <a:pPr algn="just"/>
            <a:r>
              <a:rPr lang="en-US" sz="3200" dirty="0"/>
              <a:t>For example, hardening Linux OS has been described in previous session.</a:t>
            </a:r>
          </a:p>
          <a:p>
            <a:pPr algn="just"/>
            <a:r>
              <a:rPr lang="en-US" sz="3200" dirty="0"/>
              <a:t>Much like live kernel patching, each third party provides different techniques – consult to the documentation.</a:t>
            </a:r>
          </a:p>
          <a:p>
            <a:pPr algn="just"/>
            <a:r>
              <a:rPr lang="en-US" sz="3200" dirty="0"/>
              <a:t>For hardening kernel there are various things to consider, but they can be categorized into several key groups:</a:t>
            </a:r>
          </a:p>
          <a:p>
            <a:pPr lvl="1" algn="just"/>
            <a:r>
              <a:rPr lang="en-US" sz="3200" dirty="0"/>
              <a:t>Memory protection</a:t>
            </a:r>
          </a:p>
          <a:p>
            <a:pPr lvl="1" algn="just"/>
            <a:r>
              <a:rPr lang="en-US" sz="3200" dirty="0"/>
              <a:t>Attack surface reduction</a:t>
            </a:r>
          </a:p>
          <a:p>
            <a:pPr algn="just"/>
            <a:endParaRPr lang="en-US" sz="3200" dirty="0"/>
          </a:p>
        </p:txBody>
      </p:sp>
    </p:spTree>
    <p:extLst>
      <p:ext uri="{BB962C8B-B14F-4D97-AF65-F5344CB8AC3E}">
        <p14:creationId xmlns:p14="http://schemas.microsoft.com/office/powerpoint/2010/main" val="371885291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D97F-D87A-BC22-F367-A8DC06B90B31}"/>
              </a:ext>
            </a:extLst>
          </p:cNvPr>
          <p:cNvSpPr>
            <a:spLocks noGrp="1"/>
          </p:cNvSpPr>
          <p:nvPr>
            <p:ph type="title"/>
          </p:nvPr>
        </p:nvSpPr>
        <p:spPr/>
        <p:txBody>
          <a:bodyPr>
            <a:normAutofit fontScale="90000"/>
          </a:bodyPr>
          <a:lstStyle/>
          <a:p>
            <a:r>
              <a:rPr lang="en-US" dirty="0"/>
              <a:t>Steps of </a:t>
            </a:r>
            <a:r>
              <a:rPr lang="en-US" dirty="0" err="1"/>
              <a:t>harderning</a:t>
            </a:r>
            <a:r>
              <a:rPr lang="en-US" dirty="0"/>
              <a:t> kernel</a:t>
            </a:r>
          </a:p>
        </p:txBody>
      </p:sp>
      <p:sp>
        <p:nvSpPr>
          <p:cNvPr id="3" name="Text Placeholder 2">
            <a:extLst>
              <a:ext uri="{FF2B5EF4-FFF2-40B4-BE49-F238E27FC236}">
                <a16:creationId xmlns:a16="http://schemas.microsoft.com/office/drawing/2014/main" id="{9A049A2C-5FAF-1AFA-CBCA-83830FA377CF}"/>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8D8299F1-AB33-2BDE-FE58-9A7BE8CC9A40}"/>
              </a:ext>
            </a:extLst>
          </p:cNvPr>
          <p:cNvSpPr>
            <a:spLocks noGrp="1"/>
          </p:cNvSpPr>
          <p:nvPr>
            <p:ph sz="quarter" idx="11"/>
          </p:nvPr>
        </p:nvSpPr>
        <p:spPr>
          <a:xfrm>
            <a:off x="5334530" y="3283537"/>
            <a:ext cx="13714940" cy="10455337"/>
          </a:xfrm>
        </p:spPr>
        <p:txBody>
          <a:bodyPr>
            <a:noAutofit/>
          </a:bodyPr>
          <a:lstStyle/>
          <a:p>
            <a:pPr marL="514350" indent="-514350" algn="just">
              <a:buFont typeface="+mj-lt"/>
              <a:buAutoNum type="arabicPeriod"/>
            </a:pPr>
            <a:r>
              <a:rPr lang="en-US" sz="3200" dirty="0"/>
              <a:t>Keep the Kernel Up to Date: Regularly update the kernel to ensure you have the latest security patches and bug fixes. Check for updates from your distribution's official repositories or the official kernel website.</a:t>
            </a:r>
          </a:p>
          <a:p>
            <a:pPr marL="514350" indent="-514350" algn="just">
              <a:buFont typeface="+mj-lt"/>
              <a:buAutoNum type="arabicPeriod"/>
            </a:pPr>
            <a:r>
              <a:rPr lang="en-US" sz="3200" dirty="0"/>
              <a:t>Enable Secure Boot: If your system supports it, enable Secure Boot in the firmware settings. This feature helps ensure that only signed and trusted bootloaders and kernels are loaded during system startup, protecting against unauthorized or malicious code.</a:t>
            </a:r>
          </a:p>
          <a:p>
            <a:pPr marL="514350" indent="-514350" algn="just">
              <a:buFont typeface="+mj-lt"/>
              <a:buAutoNum type="arabicPeriod"/>
            </a:pPr>
            <a:r>
              <a:rPr lang="en-US" sz="3200" dirty="0"/>
              <a:t>Disable Unneeded Kernel Features: Review and disable any unnecessary kernel features or modules that you don't require for your specific system. This reduces the attack surface and minimizes the risk of potential vulnerabilities.</a:t>
            </a:r>
          </a:p>
          <a:p>
            <a:pPr marL="514350" indent="-514350" algn="just">
              <a:buFont typeface="+mj-lt"/>
              <a:buAutoNum type="arabicPeriod"/>
            </a:pPr>
            <a:r>
              <a:rPr lang="en-US" sz="3200" dirty="0"/>
              <a:t>Enable Kernel Hardening Features: Modern kernels offer various security features that can be enabled for additional protection. Examples include Address Space Layout Randomization (ASLR), Executable Space Protection (NX), and Control Flow Integrity (CFI). Consult your kernel documentation or distribution's security guidelines to enable these features.</a:t>
            </a:r>
          </a:p>
        </p:txBody>
      </p:sp>
    </p:spTree>
    <p:extLst>
      <p:ext uri="{BB962C8B-B14F-4D97-AF65-F5344CB8AC3E}">
        <p14:creationId xmlns:p14="http://schemas.microsoft.com/office/powerpoint/2010/main" val="333317599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D97F-D87A-BC22-F367-A8DC06B90B31}"/>
              </a:ext>
            </a:extLst>
          </p:cNvPr>
          <p:cNvSpPr>
            <a:spLocks noGrp="1"/>
          </p:cNvSpPr>
          <p:nvPr>
            <p:ph type="title"/>
          </p:nvPr>
        </p:nvSpPr>
        <p:spPr/>
        <p:txBody>
          <a:bodyPr>
            <a:normAutofit fontScale="90000"/>
          </a:bodyPr>
          <a:lstStyle/>
          <a:p>
            <a:r>
              <a:rPr lang="en-US" dirty="0"/>
              <a:t>Steps of </a:t>
            </a:r>
            <a:r>
              <a:rPr lang="en-US" dirty="0" err="1"/>
              <a:t>harderning</a:t>
            </a:r>
            <a:r>
              <a:rPr lang="en-US" dirty="0"/>
              <a:t> kernel</a:t>
            </a:r>
          </a:p>
        </p:txBody>
      </p:sp>
      <p:sp>
        <p:nvSpPr>
          <p:cNvPr id="3" name="Text Placeholder 2">
            <a:extLst>
              <a:ext uri="{FF2B5EF4-FFF2-40B4-BE49-F238E27FC236}">
                <a16:creationId xmlns:a16="http://schemas.microsoft.com/office/drawing/2014/main" id="{9A049A2C-5FAF-1AFA-CBCA-83830FA377CF}"/>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8D8299F1-AB33-2BDE-FE58-9A7BE8CC9A40}"/>
              </a:ext>
            </a:extLst>
          </p:cNvPr>
          <p:cNvSpPr>
            <a:spLocks noGrp="1"/>
          </p:cNvSpPr>
          <p:nvPr>
            <p:ph sz="quarter" idx="11"/>
          </p:nvPr>
        </p:nvSpPr>
        <p:spPr>
          <a:xfrm>
            <a:off x="5334530" y="3283537"/>
            <a:ext cx="13714940" cy="10455337"/>
          </a:xfrm>
        </p:spPr>
        <p:txBody>
          <a:bodyPr>
            <a:noAutofit/>
          </a:bodyPr>
          <a:lstStyle/>
          <a:p>
            <a:pPr marL="514350" indent="-514350" algn="just">
              <a:buFont typeface="+mj-lt"/>
              <a:buAutoNum type="arabicPeriod" startAt="5"/>
            </a:pPr>
            <a:r>
              <a:rPr lang="en-US" sz="3200" dirty="0"/>
              <a:t>Configure Firewall and Network Settings: Utilize firewall tools and configure network settings to restrict incoming and outgoing network traffic. Set up a firewall such as iptables or </a:t>
            </a:r>
            <a:r>
              <a:rPr lang="en-US" sz="3200" dirty="0" err="1"/>
              <a:t>nftables</a:t>
            </a:r>
            <a:r>
              <a:rPr lang="en-US" sz="3200" dirty="0"/>
              <a:t> to filter and block unauthorized access to the kernel and system services.</a:t>
            </a:r>
          </a:p>
          <a:p>
            <a:pPr marL="514350" indent="-514350" algn="just">
              <a:buFont typeface="+mj-lt"/>
              <a:buAutoNum type="arabicPeriod" startAt="5"/>
            </a:pPr>
            <a:r>
              <a:rPr lang="en-US" sz="3200" dirty="0"/>
              <a:t>Enable Kernel Mode Setting (KMS): Enable KMS to take advantage of the kernel's mode-setting capabilities, which provides improved graphics performance and security. KMS ensures that the display driver is loaded early during the boot process, reducing the risk of graphics-related vulnerabilities.</a:t>
            </a:r>
          </a:p>
          <a:p>
            <a:pPr marL="514350" indent="-514350" algn="just">
              <a:buFont typeface="+mj-lt"/>
              <a:buAutoNum type="arabicPeriod" startAt="5"/>
            </a:pPr>
            <a:r>
              <a:rPr lang="en-US" sz="3200" dirty="0"/>
              <a:t>Disable Debugging and Tracing: In a production environment, disable debugging and tracing features in the kernel that are not required. These features may expose sensitive information and introduce potential security risks.</a:t>
            </a:r>
          </a:p>
          <a:p>
            <a:pPr marL="514350" indent="-514350" algn="just">
              <a:buFont typeface="+mj-lt"/>
              <a:buAutoNum type="arabicPeriod" startAt="5"/>
            </a:pPr>
            <a:r>
              <a:rPr lang="en-US" sz="3200" dirty="0"/>
              <a:t>Set Secure File Permissions: Ensure that critical kernel files and directories have secure permissions, allowing only privileged users to access and modify them. Use the appropriate file permission settings (e.g., read-only, restricted access) to protect sensitive kernel files.</a:t>
            </a:r>
          </a:p>
          <a:p>
            <a:pPr marL="514350" indent="-514350" algn="just">
              <a:buFont typeface="+mj-lt"/>
              <a:buAutoNum type="arabicPeriod" startAt="5"/>
            </a:pPr>
            <a:endParaRPr lang="en-US" sz="3200" dirty="0"/>
          </a:p>
        </p:txBody>
      </p:sp>
    </p:spTree>
    <p:extLst>
      <p:ext uri="{BB962C8B-B14F-4D97-AF65-F5344CB8AC3E}">
        <p14:creationId xmlns:p14="http://schemas.microsoft.com/office/powerpoint/2010/main" val="33679336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3F1C-0D61-4D2A-AE66-A44AB8F933D7}"/>
              </a:ext>
            </a:extLst>
          </p:cNvPr>
          <p:cNvSpPr>
            <a:spLocks noGrp="1"/>
          </p:cNvSpPr>
          <p:nvPr>
            <p:ph type="title"/>
          </p:nvPr>
        </p:nvSpPr>
        <p:spPr/>
        <p:txBody>
          <a:bodyPr>
            <a:normAutofit fontScale="90000"/>
          </a:bodyPr>
          <a:lstStyle/>
          <a:p>
            <a:r>
              <a:rPr lang="en-ID" dirty="0"/>
              <a:t>Learning Objectives</a:t>
            </a:r>
          </a:p>
        </p:txBody>
      </p:sp>
      <p:sp>
        <p:nvSpPr>
          <p:cNvPr id="5" name="Text Placeholder 4">
            <a:extLst>
              <a:ext uri="{FF2B5EF4-FFF2-40B4-BE49-F238E27FC236}">
                <a16:creationId xmlns:a16="http://schemas.microsoft.com/office/drawing/2014/main" id="{B5DA4223-61E5-E3D6-141B-A514F0AB16E3}"/>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32603A01-370D-40D0-943E-E2F4C055BA40}"/>
              </a:ext>
            </a:extLst>
          </p:cNvPr>
          <p:cNvSpPr>
            <a:spLocks noGrp="1"/>
          </p:cNvSpPr>
          <p:nvPr>
            <p:ph sz="quarter" idx="11"/>
          </p:nvPr>
        </p:nvSpPr>
        <p:spPr>
          <a:xfrm>
            <a:off x="2167377" y="3260663"/>
            <a:ext cx="13714940" cy="4522264"/>
          </a:xfrm>
        </p:spPr>
        <p:txBody>
          <a:bodyPr>
            <a:noAutofit/>
          </a:bodyPr>
          <a:lstStyle/>
          <a:p>
            <a:pPr marL="0" indent="0">
              <a:buNone/>
            </a:pPr>
            <a:r>
              <a:rPr lang="en-US" sz="3200" dirty="0"/>
              <a:t>At the end of this session, the student will be expected to :</a:t>
            </a:r>
          </a:p>
          <a:p>
            <a:pPr marL="0" indent="0">
              <a:buNone/>
            </a:pPr>
            <a:endParaRPr lang="en-ID" sz="3200" dirty="0"/>
          </a:p>
          <a:p>
            <a:r>
              <a:rPr lang="en-ID" sz="3200" dirty="0"/>
              <a:t>Able to explain about Linux Security</a:t>
            </a:r>
          </a:p>
          <a:p>
            <a:endParaRPr lang="en-ID" sz="3200" dirty="0"/>
          </a:p>
          <a:p>
            <a:r>
              <a:rPr lang="en-ID" sz="3200" dirty="0"/>
              <a:t>Able to manage User Security in Linux</a:t>
            </a:r>
          </a:p>
          <a:p>
            <a:endParaRPr lang="en-ID" sz="3200" dirty="0"/>
          </a:p>
          <a:p>
            <a:r>
              <a:rPr lang="en-ID" sz="3200" dirty="0"/>
              <a:t>Understand the implementation of SSH Access</a:t>
            </a:r>
          </a:p>
        </p:txBody>
      </p:sp>
    </p:spTree>
    <p:extLst>
      <p:ext uri="{BB962C8B-B14F-4D97-AF65-F5344CB8AC3E}">
        <p14:creationId xmlns:p14="http://schemas.microsoft.com/office/powerpoint/2010/main" val="109501583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D97F-D87A-BC22-F367-A8DC06B90B31}"/>
              </a:ext>
            </a:extLst>
          </p:cNvPr>
          <p:cNvSpPr>
            <a:spLocks noGrp="1"/>
          </p:cNvSpPr>
          <p:nvPr>
            <p:ph type="title"/>
          </p:nvPr>
        </p:nvSpPr>
        <p:spPr/>
        <p:txBody>
          <a:bodyPr>
            <a:normAutofit fontScale="90000"/>
          </a:bodyPr>
          <a:lstStyle/>
          <a:p>
            <a:r>
              <a:rPr lang="en-US" dirty="0"/>
              <a:t>Steps of </a:t>
            </a:r>
            <a:r>
              <a:rPr lang="en-US" dirty="0" err="1"/>
              <a:t>harderning</a:t>
            </a:r>
            <a:r>
              <a:rPr lang="en-US" dirty="0"/>
              <a:t> kernel</a:t>
            </a:r>
          </a:p>
        </p:txBody>
      </p:sp>
      <p:sp>
        <p:nvSpPr>
          <p:cNvPr id="3" name="Text Placeholder 2">
            <a:extLst>
              <a:ext uri="{FF2B5EF4-FFF2-40B4-BE49-F238E27FC236}">
                <a16:creationId xmlns:a16="http://schemas.microsoft.com/office/drawing/2014/main" id="{9A049A2C-5FAF-1AFA-CBCA-83830FA377CF}"/>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8D8299F1-AB33-2BDE-FE58-9A7BE8CC9A40}"/>
              </a:ext>
            </a:extLst>
          </p:cNvPr>
          <p:cNvSpPr>
            <a:spLocks noGrp="1"/>
          </p:cNvSpPr>
          <p:nvPr>
            <p:ph sz="quarter" idx="11"/>
          </p:nvPr>
        </p:nvSpPr>
        <p:spPr>
          <a:xfrm>
            <a:off x="5334530" y="3260663"/>
            <a:ext cx="13714940" cy="8886692"/>
          </a:xfrm>
        </p:spPr>
        <p:txBody>
          <a:bodyPr>
            <a:noAutofit/>
          </a:bodyPr>
          <a:lstStyle/>
          <a:p>
            <a:pPr marL="514350" indent="-514350" algn="just">
              <a:buFont typeface="+mj-lt"/>
              <a:buAutoNum type="arabicPeriod" startAt="9"/>
            </a:pPr>
            <a:r>
              <a:rPr lang="en-US" sz="3200" dirty="0"/>
              <a:t>Monitor and Audit Kernel Events: Implement kernel-level monitoring and auditing tools to detect and investigate any suspicious or unauthorized activities. Tools like </a:t>
            </a:r>
            <a:r>
              <a:rPr lang="en-US" sz="3200" dirty="0" err="1"/>
              <a:t>auditd</a:t>
            </a:r>
            <a:r>
              <a:rPr lang="en-US" sz="3200" dirty="0"/>
              <a:t> can help track system calls and monitor file access for potential security incidents.</a:t>
            </a:r>
          </a:p>
          <a:p>
            <a:pPr marL="514350" indent="-514350" algn="just">
              <a:buFont typeface="+mj-lt"/>
              <a:buAutoNum type="arabicPeriod" startAt="9"/>
            </a:pPr>
            <a:r>
              <a:rPr lang="en-US" sz="3200" dirty="0"/>
              <a:t>Regularly Review Security Advisories: Stay updated with security advisories and vulnerability reports related to the kernel and associated components. Promptly apply patches and fixes to address any known vulnerabilities.</a:t>
            </a:r>
          </a:p>
          <a:p>
            <a:pPr marL="514350" indent="-514350" algn="just">
              <a:buFont typeface="+mj-lt"/>
              <a:buAutoNum type="arabicPeriod" startAt="9"/>
            </a:pPr>
            <a:endParaRPr lang="en-US" sz="3200" dirty="0"/>
          </a:p>
          <a:p>
            <a:pPr marL="0" indent="0" algn="just">
              <a:buNone/>
            </a:pPr>
            <a:r>
              <a:rPr lang="en-US" sz="3200" dirty="0"/>
              <a:t>These steps provide a starting point for hardening the kernel, but the specific actions may vary depending on your Linux distribution and the version of the kernel you are using. It's recommended to refer to your distribution's security guidelines and consult with system administrators or security professionals for a more comprehensive approach to kernel hardening.</a:t>
            </a:r>
          </a:p>
        </p:txBody>
      </p:sp>
    </p:spTree>
    <p:extLst>
      <p:ext uri="{BB962C8B-B14F-4D97-AF65-F5344CB8AC3E}">
        <p14:creationId xmlns:p14="http://schemas.microsoft.com/office/powerpoint/2010/main" val="31409918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775EF1-3389-72C7-B6F0-9088BFD6581C}"/>
              </a:ext>
            </a:extLst>
          </p:cNvPr>
          <p:cNvSpPr>
            <a:spLocks noGrp="1"/>
          </p:cNvSpPr>
          <p:nvPr>
            <p:ph type="title"/>
          </p:nvPr>
        </p:nvSpPr>
        <p:spPr/>
        <p:txBody>
          <a:bodyPr/>
          <a:lstStyle/>
          <a:p>
            <a:r>
              <a:rPr lang="en-US" dirty="0"/>
              <a:t>Secure boot</a:t>
            </a:r>
          </a:p>
        </p:txBody>
      </p:sp>
    </p:spTree>
    <p:extLst>
      <p:ext uri="{BB962C8B-B14F-4D97-AF65-F5344CB8AC3E}">
        <p14:creationId xmlns:p14="http://schemas.microsoft.com/office/powerpoint/2010/main" val="194735278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D670D-7491-65AA-D04B-4C8532915E37}"/>
              </a:ext>
            </a:extLst>
          </p:cNvPr>
          <p:cNvSpPr>
            <a:spLocks noGrp="1"/>
          </p:cNvSpPr>
          <p:nvPr>
            <p:ph type="title"/>
          </p:nvPr>
        </p:nvSpPr>
        <p:spPr/>
        <p:txBody>
          <a:bodyPr>
            <a:normAutofit fontScale="90000"/>
          </a:bodyPr>
          <a:lstStyle/>
          <a:p>
            <a:r>
              <a:rPr lang="en-US" dirty="0"/>
              <a:t>Secure Boot</a:t>
            </a:r>
          </a:p>
        </p:txBody>
      </p:sp>
      <p:sp>
        <p:nvSpPr>
          <p:cNvPr id="7" name="Text Placeholder 6">
            <a:extLst>
              <a:ext uri="{FF2B5EF4-FFF2-40B4-BE49-F238E27FC236}">
                <a16:creationId xmlns:a16="http://schemas.microsoft.com/office/drawing/2014/main" id="{0BA17DF2-0796-65FA-90B6-D30D6BE3CBBE}"/>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F402E593-6367-067D-89C0-A6A3D456D449}"/>
              </a:ext>
            </a:extLst>
          </p:cNvPr>
          <p:cNvSpPr>
            <a:spLocks noGrp="1"/>
          </p:cNvSpPr>
          <p:nvPr>
            <p:ph sz="quarter" idx="11"/>
          </p:nvPr>
        </p:nvSpPr>
        <p:spPr>
          <a:xfrm>
            <a:off x="5334530" y="4596868"/>
            <a:ext cx="13714940" cy="4522264"/>
          </a:xfrm>
        </p:spPr>
        <p:txBody>
          <a:bodyPr>
            <a:noAutofit/>
          </a:bodyPr>
          <a:lstStyle/>
          <a:p>
            <a:pPr algn="just"/>
            <a:r>
              <a:rPr lang="en-US" sz="3200" dirty="0"/>
              <a:t>Secure boot is a protocol that enables a safe and trusted path during the Linux boot process.</a:t>
            </a:r>
          </a:p>
          <a:p>
            <a:pPr algn="just"/>
            <a:r>
              <a:rPr lang="en-US" sz="3200" dirty="0"/>
              <a:t>Secure boot verifies that the code the firmware loads in the motherboard is the code that the user intends to load.</a:t>
            </a:r>
          </a:p>
          <a:p>
            <a:pPr algn="just"/>
            <a:r>
              <a:rPr lang="en-US" sz="3200" dirty="0"/>
              <a:t>Secure boot checks the cryptographic signature in the operating system’s bootloader to see if it matches registered key in Unified Extensible Firmware Interface (UEFI) firmware.</a:t>
            </a:r>
          </a:p>
        </p:txBody>
      </p:sp>
    </p:spTree>
    <p:extLst>
      <p:ext uri="{BB962C8B-B14F-4D97-AF65-F5344CB8AC3E}">
        <p14:creationId xmlns:p14="http://schemas.microsoft.com/office/powerpoint/2010/main" val="382353787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D670D-7491-65AA-D04B-4C8532915E37}"/>
              </a:ext>
            </a:extLst>
          </p:cNvPr>
          <p:cNvSpPr>
            <a:spLocks noGrp="1"/>
          </p:cNvSpPr>
          <p:nvPr>
            <p:ph type="title"/>
          </p:nvPr>
        </p:nvSpPr>
        <p:spPr/>
        <p:txBody>
          <a:bodyPr>
            <a:normAutofit fontScale="90000"/>
          </a:bodyPr>
          <a:lstStyle/>
          <a:p>
            <a:r>
              <a:rPr lang="en-US" dirty="0"/>
              <a:t>Secure Boot</a:t>
            </a:r>
          </a:p>
        </p:txBody>
      </p:sp>
      <p:sp>
        <p:nvSpPr>
          <p:cNvPr id="7" name="Text Placeholder 6">
            <a:extLst>
              <a:ext uri="{FF2B5EF4-FFF2-40B4-BE49-F238E27FC236}">
                <a16:creationId xmlns:a16="http://schemas.microsoft.com/office/drawing/2014/main" id="{0BA17DF2-0796-65FA-90B6-D30D6BE3CBBE}"/>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F402E593-6367-067D-89C0-A6A3D456D449}"/>
              </a:ext>
            </a:extLst>
          </p:cNvPr>
          <p:cNvSpPr>
            <a:spLocks noGrp="1"/>
          </p:cNvSpPr>
          <p:nvPr>
            <p:ph sz="quarter" idx="11"/>
          </p:nvPr>
        </p:nvSpPr>
        <p:spPr>
          <a:xfrm>
            <a:off x="5334530" y="4596868"/>
            <a:ext cx="13714940" cy="4522264"/>
          </a:xfrm>
        </p:spPr>
        <p:txBody>
          <a:bodyPr>
            <a:noAutofit/>
          </a:bodyPr>
          <a:lstStyle/>
          <a:p>
            <a:pPr marL="0" indent="0" algn="just">
              <a:buNone/>
            </a:pPr>
            <a:r>
              <a:rPr lang="en-US" sz="3200" dirty="0"/>
              <a:t>It's important to note that Secure Boot is just one component of a comprehensive security strategy and should be used in conjunction with other security measures, such as regular software updates, strong passwords, and secure network configurations. Additionally, the specific implementation and configuration of Secure Boot may vary among different computer manufacturers and UEFI firmware versions.</a:t>
            </a:r>
          </a:p>
        </p:txBody>
      </p:sp>
    </p:spTree>
    <p:extLst>
      <p:ext uri="{BB962C8B-B14F-4D97-AF65-F5344CB8AC3E}">
        <p14:creationId xmlns:p14="http://schemas.microsoft.com/office/powerpoint/2010/main" val="198645828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E9CF6-356F-459B-B46A-1E8275B45A94}"/>
              </a:ext>
            </a:extLst>
          </p:cNvPr>
          <p:cNvSpPr>
            <a:spLocks noGrp="1"/>
          </p:cNvSpPr>
          <p:nvPr>
            <p:ph type="title"/>
          </p:nvPr>
        </p:nvSpPr>
        <p:spPr/>
        <p:txBody>
          <a:bodyPr>
            <a:normAutofit fontScale="90000"/>
          </a:bodyPr>
          <a:lstStyle/>
          <a:p>
            <a:r>
              <a:rPr lang="en-ID"/>
              <a:t>References</a:t>
            </a:r>
            <a:endParaRPr lang="en-ID" dirty="0"/>
          </a:p>
        </p:txBody>
      </p:sp>
      <p:sp>
        <p:nvSpPr>
          <p:cNvPr id="7" name="Text Placeholder 6">
            <a:extLst>
              <a:ext uri="{FF2B5EF4-FFF2-40B4-BE49-F238E27FC236}">
                <a16:creationId xmlns:a16="http://schemas.microsoft.com/office/drawing/2014/main" id="{C697F196-6FC1-0571-E003-59D8E283F37C}"/>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72876DA4-5108-423A-A015-779B11C7443E}"/>
              </a:ext>
            </a:extLst>
          </p:cNvPr>
          <p:cNvSpPr>
            <a:spLocks noGrp="1"/>
          </p:cNvSpPr>
          <p:nvPr>
            <p:ph sz="quarter" idx="11"/>
          </p:nvPr>
        </p:nvSpPr>
        <p:spPr>
          <a:xfrm>
            <a:off x="5334530" y="3260663"/>
            <a:ext cx="13714940" cy="4522264"/>
          </a:xfrm>
        </p:spPr>
        <p:txBody>
          <a:bodyPr>
            <a:noAutofit/>
          </a:bodyPr>
          <a:lstStyle/>
          <a:p>
            <a:r>
              <a:rPr lang="en-US" sz="3200" dirty="0" err="1"/>
              <a:t>Vickler</a:t>
            </a:r>
            <a:r>
              <a:rPr lang="en-US" sz="3200" dirty="0"/>
              <a:t>, Andy. (2021, March 22). </a:t>
            </a:r>
            <a:r>
              <a:rPr lang="en-US" sz="3200" i="1" dirty="0"/>
              <a:t>Linux: Linux Security and Administration</a:t>
            </a:r>
            <a:r>
              <a:rPr lang="en-US" sz="3200" dirty="0"/>
              <a:t>.</a:t>
            </a:r>
          </a:p>
          <a:p>
            <a:r>
              <a:rPr lang="en-US" sz="3200" dirty="0">
                <a:hlinkClick r:id="rId2"/>
              </a:rPr>
              <a:t>https://www.liquidweb.com/kb/enable-root-login-via-ssh/</a:t>
            </a:r>
            <a:endParaRPr lang="en-US" sz="3200" dirty="0"/>
          </a:p>
          <a:p>
            <a:r>
              <a:rPr lang="en-US" sz="3200" dirty="0">
                <a:hlinkClick r:id="rId3"/>
              </a:rPr>
              <a:t>https://docs.oracle.com/en/cloud/cloud-at-customer/occ-get-started/generate-ssh-key-pair.html</a:t>
            </a:r>
            <a:endParaRPr lang="en-US" sz="3200" dirty="0"/>
          </a:p>
          <a:p>
            <a:r>
              <a:rPr lang="en-US" sz="3200" dirty="0">
                <a:hlinkClick r:id="rId4"/>
              </a:rPr>
              <a:t>https://www.digitalocean.com/community/tutorials/ssh-essentials-working-with-ssh-servers-clients-and-keys#ssh-overview</a:t>
            </a:r>
            <a:endParaRPr lang="en-US" sz="3200" dirty="0"/>
          </a:p>
          <a:p>
            <a:r>
              <a:rPr lang="en-US" sz="3200" dirty="0">
                <a:hlinkClick r:id="rId5"/>
              </a:rPr>
              <a:t>https://www.ssh.com/academy/ssh/keygen</a:t>
            </a:r>
            <a:endParaRPr lang="en-US" sz="3200" dirty="0"/>
          </a:p>
          <a:p>
            <a:r>
              <a:rPr lang="en-US" sz="3200" dirty="0">
                <a:hlinkClick r:id="rId6"/>
              </a:rPr>
              <a:t>https://www.redhat.com/en/topics/linux/what-is-linux-kernel-live-patching</a:t>
            </a:r>
            <a:endParaRPr lang="en-US" sz="3200" dirty="0"/>
          </a:p>
          <a:p>
            <a:r>
              <a:rPr lang="en-US" sz="3200" dirty="0">
                <a:hlinkClick r:id="rId7"/>
              </a:rPr>
              <a:t>https://www.redhat.com/sysadmin/secure-boot-systemtap#:~:text=Secure%20Boot%20is%20a%20protocol,for%20the%20computer%20to%20load</a:t>
            </a:r>
            <a:r>
              <a:rPr lang="en-US" sz="3200" dirty="0"/>
              <a:t>.</a:t>
            </a:r>
          </a:p>
          <a:p>
            <a:endParaRPr lang="en-US" sz="3200" dirty="0"/>
          </a:p>
          <a:p>
            <a:endParaRPr lang="en-US" sz="3200" dirty="0"/>
          </a:p>
        </p:txBody>
      </p:sp>
    </p:spTree>
    <p:extLst>
      <p:ext uri="{BB962C8B-B14F-4D97-AF65-F5344CB8AC3E}">
        <p14:creationId xmlns:p14="http://schemas.microsoft.com/office/powerpoint/2010/main" val="80181233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432244-DD0E-C79F-489A-4002F7651E47}"/>
              </a:ext>
            </a:extLst>
          </p:cNvPr>
          <p:cNvSpPr>
            <a:spLocks noGrp="1"/>
          </p:cNvSpPr>
          <p:nvPr>
            <p:ph type="title"/>
          </p:nvPr>
        </p:nvSpPr>
        <p:spPr>
          <a:xfrm>
            <a:off x="1201339" y="4229238"/>
            <a:ext cx="21971004" cy="3746281"/>
          </a:xfrm>
        </p:spPr>
        <p:txBody>
          <a:bodyPr/>
          <a:lstStyle/>
          <a:p>
            <a:r>
              <a:rPr lang="en-US" dirty="0"/>
              <a:t>thankyou</a:t>
            </a:r>
          </a:p>
        </p:txBody>
      </p:sp>
    </p:spTree>
    <p:extLst>
      <p:ext uri="{BB962C8B-B14F-4D97-AF65-F5344CB8AC3E}">
        <p14:creationId xmlns:p14="http://schemas.microsoft.com/office/powerpoint/2010/main" val="127346693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AF00-CE05-ACC5-9598-C72505DF90D1}"/>
              </a:ext>
            </a:extLst>
          </p:cNvPr>
          <p:cNvSpPr>
            <a:spLocks noGrp="1"/>
          </p:cNvSpPr>
          <p:nvPr>
            <p:ph type="title"/>
          </p:nvPr>
        </p:nvSpPr>
        <p:spPr/>
        <p:txBody>
          <a:bodyPr>
            <a:normAutofit fontScale="90000"/>
          </a:bodyPr>
          <a:lstStyle/>
          <a:p>
            <a:r>
              <a:rPr lang="en-US" dirty="0"/>
              <a:t>Outline</a:t>
            </a:r>
          </a:p>
        </p:txBody>
      </p:sp>
      <p:sp>
        <p:nvSpPr>
          <p:cNvPr id="5" name="Text Placeholder 4">
            <a:extLst>
              <a:ext uri="{FF2B5EF4-FFF2-40B4-BE49-F238E27FC236}">
                <a16:creationId xmlns:a16="http://schemas.microsoft.com/office/drawing/2014/main" id="{B28766E6-14DD-EBE3-A0AF-C6877BF75C0A}"/>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AEA60531-1219-9C3F-B713-69CF0290270F}"/>
              </a:ext>
            </a:extLst>
          </p:cNvPr>
          <p:cNvSpPr>
            <a:spLocks noGrp="1"/>
          </p:cNvSpPr>
          <p:nvPr>
            <p:ph sz="quarter" idx="11"/>
          </p:nvPr>
        </p:nvSpPr>
        <p:spPr>
          <a:xfrm>
            <a:off x="2167377" y="3260663"/>
            <a:ext cx="13714940" cy="4522264"/>
          </a:xfrm>
        </p:spPr>
        <p:txBody>
          <a:bodyPr>
            <a:noAutofit/>
          </a:bodyPr>
          <a:lstStyle/>
          <a:p>
            <a:pPr marL="914400" indent="-914400">
              <a:buFont typeface="+mj-lt"/>
              <a:buAutoNum type="arabicPeriod"/>
            </a:pPr>
            <a:r>
              <a:rPr lang="en-US" sz="3200" dirty="0"/>
              <a:t>Secondary User Account</a:t>
            </a:r>
          </a:p>
          <a:p>
            <a:pPr marL="914400" indent="-914400">
              <a:buFont typeface="+mj-lt"/>
              <a:buAutoNum type="arabicPeriod"/>
            </a:pPr>
            <a:r>
              <a:rPr lang="en-US" sz="3200" dirty="0"/>
              <a:t>SSH Keys</a:t>
            </a:r>
          </a:p>
          <a:p>
            <a:pPr marL="914400" indent="-914400">
              <a:buFont typeface="+mj-lt"/>
              <a:buAutoNum type="arabicPeriod"/>
            </a:pPr>
            <a:r>
              <a:rPr lang="en-US" sz="3200" dirty="0"/>
              <a:t>Setting Up Live Kernel</a:t>
            </a:r>
          </a:p>
          <a:p>
            <a:pPr marL="914400" indent="-914400">
              <a:buFont typeface="+mj-lt"/>
              <a:buAutoNum type="arabicPeriod"/>
            </a:pPr>
            <a:r>
              <a:rPr lang="en-US" sz="3200" dirty="0"/>
              <a:t>Hardening Kernel </a:t>
            </a:r>
          </a:p>
          <a:p>
            <a:pPr marL="914400" indent="-914400">
              <a:buFont typeface="+mj-lt"/>
              <a:buAutoNum type="arabicPeriod"/>
            </a:pPr>
            <a:r>
              <a:rPr lang="en-US" sz="3200" dirty="0"/>
              <a:t>Secure Bot</a:t>
            </a:r>
          </a:p>
        </p:txBody>
      </p:sp>
    </p:spTree>
    <p:extLst>
      <p:ext uri="{BB962C8B-B14F-4D97-AF65-F5344CB8AC3E}">
        <p14:creationId xmlns:p14="http://schemas.microsoft.com/office/powerpoint/2010/main" val="118645061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945D-43AC-4E89-596D-A484733C488E}"/>
              </a:ext>
            </a:extLst>
          </p:cNvPr>
          <p:cNvSpPr>
            <a:spLocks noGrp="1"/>
          </p:cNvSpPr>
          <p:nvPr>
            <p:ph type="title"/>
          </p:nvPr>
        </p:nvSpPr>
        <p:spPr/>
        <p:txBody>
          <a:bodyPr>
            <a:normAutofit fontScale="90000"/>
          </a:bodyPr>
          <a:lstStyle/>
          <a:p>
            <a:r>
              <a:rPr lang="en-US" dirty="0"/>
              <a:t>Securing Server – The Many Ways</a:t>
            </a:r>
          </a:p>
        </p:txBody>
      </p:sp>
      <p:sp>
        <p:nvSpPr>
          <p:cNvPr id="5" name="Text Placeholder 4">
            <a:extLst>
              <a:ext uri="{FF2B5EF4-FFF2-40B4-BE49-F238E27FC236}">
                <a16:creationId xmlns:a16="http://schemas.microsoft.com/office/drawing/2014/main" id="{FACB61FB-FA8E-5471-9760-D4EFAB915D09}"/>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75F7D0CC-48B5-392A-9A71-17D20950DC95}"/>
              </a:ext>
            </a:extLst>
          </p:cNvPr>
          <p:cNvSpPr>
            <a:spLocks noGrp="1"/>
          </p:cNvSpPr>
          <p:nvPr>
            <p:ph sz="quarter" idx="11"/>
          </p:nvPr>
        </p:nvSpPr>
        <p:spPr>
          <a:xfrm>
            <a:off x="5334530" y="3464117"/>
            <a:ext cx="13714940" cy="2655682"/>
          </a:xfrm>
        </p:spPr>
        <p:txBody>
          <a:bodyPr>
            <a:normAutofit/>
          </a:bodyPr>
          <a:lstStyle/>
          <a:p>
            <a:pPr marL="0" indent="0" algn="just">
              <a:buNone/>
            </a:pPr>
            <a:r>
              <a:rPr lang="en-US" sz="3200" dirty="0"/>
              <a:t>In previous session, we highlight the importance of firewall to secure the server. We also have learned the importance of account managements. Let’s see how we can secure the server other than using firewall.</a:t>
            </a:r>
          </a:p>
        </p:txBody>
      </p:sp>
      <p:pic>
        <p:nvPicPr>
          <p:cNvPr id="1026" name="Picture 2">
            <a:extLst>
              <a:ext uri="{FF2B5EF4-FFF2-40B4-BE49-F238E27FC236}">
                <a16:creationId xmlns:a16="http://schemas.microsoft.com/office/drawing/2014/main" id="{1DFA740E-B5BD-A5C7-EC8F-D804FB852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3803" y="6358436"/>
            <a:ext cx="4636394"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29997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71ABD-A524-AE4C-AE41-CD92439812A7}"/>
              </a:ext>
            </a:extLst>
          </p:cNvPr>
          <p:cNvSpPr>
            <a:spLocks noGrp="1"/>
          </p:cNvSpPr>
          <p:nvPr>
            <p:ph type="title"/>
          </p:nvPr>
        </p:nvSpPr>
        <p:spPr/>
        <p:txBody>
          <a:bodyPr/>
          <a:lstStyle/>
          <a:p>
            <a:r>
              <a:rPr lang="en-US" dirty="0"/>
              <a:t>Securing Server</a:t>
            </a:r>
          </a:p>
        </p:txBody>
      </p:sp>
      <p:sp>
        <p:nvSpPr>
          <p:cNvPr id="3" name="Slide Number Placeholder 2">
            <a:extLst>
              <a:ext uri="{FF2B5EF4-FFF2-40B4-BE49-F238E27FC236}">
                <a16:creationId xmlns:a16="http://schemas.microsoft.com/office/drawing/2014/main" id="{608F4E09-6003-874B-ABBC-31157F74D8BA}"/>
              </a:ext>
            </a:extLst>
          </p:cNvPr>
          <p:cNvSpPr>
            <a:spLocks noGrp="1"/>
          </p:cNvSpPr>
          <p:nvPr>
            <p:ph type="sldNum" sz="quarter" idx="4294967295"/>
          </p:nvPr>
        </p:nvSpPr>
        <p:spPr>
          <a:xfrm>
            <a:off x="0" y="13076238"/>
            <a:ext cx="234950" cy="379412"/>
          </a:xfrm>
        </p:spPr>
        <p:txBody>
          <a:bodyPr/>
          <a:lstStyle/>
          <a:p>
            <a:fld id="{F173735F-2667-4028-B606-D96AABD86FDB}" type="slidenum">
              <a:rPr lang="id-ID" smtClean="0"/>
              <a:pPr/>
              <a:t>5</a:t>
            </a:fld>
            <a:endParaRPr lang="id-ID"/>
          </a:p>
        </p:txBody>
      </p:sp>
    </p:spTree>
    <p:extLst>
      <p:ext uri="{BB962C8B-B14F-4D97-AF65-F5344CB8AC3E}">
        <p14:creationId xmlns:p14="http://schemas.microsoft.com/office/powerpoint/2010/main" val="48240091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CB0E9-AC7C-52B0-AB25-AF2F00F07163}"/>
              </a:ext>
            </a:extLst>
          </p:cNvPr>
          <p:cNvSpPr>
            <a:spLocks noGrp="1"/>
          </p:cNvSpPr>
          <p:nvPr>
            <p:ph type="title"/>
          </p:nvPr>
        </p:nvSpPr>
        <p:spPr/>
        <p:txBody>
          <a:bodyPr>
            <a:normAutofit fontScale="90000"/>
          </a:bodyPr>
          <a:lstStyle/>
          <a:p>
            <a:r>
              <a:rPr lang="en-US" dirty="0"/>
              <a:t>Updating Server Regularly</a:t>
            </a:r>
          </a:p>
        </p:txBody>
      </p:sp>
      <p:sp>
        <p:nvSpPr>
          <p:cNvPr id="5" name="Text Placeholder 4">
            <a:extLst>
              <a:ext uri="{FF2B5EF4-FFF2-40B4-BE49-F238E27FC236}">
                <a16:creationId xmlns:a16="http://schemas.microsoft.com/office/drawing/2014/main" id="{19F89C15-E40D-FBEB-59F5-814F2FC7B330}"/>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361D7802-BD4C-FEE0-E4DC-C1CB2F179CCC}"/>
              </a:ext>
            </a:extLst>
          </p:cNvPr>
          <p:cNvSpPr>
            <a:spLocks noGrp="1"/>
          </p:cNvSpPr>
          <p:nvPr>
            <p:ph sz="quarter" idx="11"/>
          </p:nvPr>
        </p:nvSpPr>
        <p:spPr>
          <a:xfrm>
            <a:off x="5334530" y="4596868"/>
            <a:ext cx="13714940" cy="4522264"/>
          </a:xfrm>
        </p:spPr>
        <p:txBody>
          <a:bodyPr>
            <a:normAutofit/>
          </a:bodyPr>
          <a:lstStyle/>
          <a:p>
            <a:pPr marL="0" indent="0" algn="just">
              <a:buNone/>
            </a:pPr>
            <a:r>
              <a:rPr lang="en-US" sz="3200" dirty="0"/>
              <a:t>Keeping the system up-to-date is very important, so make sure to check them regularly by using the following commands:</a:t>
            </a:r>
          </a:p>
          <a:p>
            <a:pPr algn="just"/>
            <a:r>
              <a:rPr lang="en-US" sz="3200" dirty="0"/>
              <a:t>apt-get update (to list the packages and their latest version)</a:t>
            </a:r>
          </a:p>
          <a:p>
            <a:pPr algn="just"/>
            <a:r>
              <a:rPr lang="en-US" sz="3200" dirty="0"/>
              <a:t>apt-get upgrade (to upgrade outdated packages based on the update list)</a:t>
            </a:r>
          </a:p>
        </p:txBody>
      </p:sp>
    </p:spTree>
    <p:extLst>
      <p:ext uri="{BB962C8B-B14F-4D97-AF65-F5344CB8AC3E}">
        <p14:creationId xmlns:p14="http://schemas.microsoft.com/office/powerpoint/2010/main" val="15915041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4BBF-FD5B-F560-F88C-1E663D5EF357}"/>
              </a:ext>
            </a:extLst>
          </p:cNvPr>
          <p:cNvSpPr>
            <a:spLocks noGrp="1"/>
          </p:cNvSpPr>
          <p:nvPr>
            <p:ph type="title"/>
          </p:nvPr>
        </p:nvSpPr>
        <p:spPr/>
        <p:txBody>
          <a:bodyPr>
            <a:normAutofit fontScale="90000"/>
          </a:bodyPr>
          <a:lstStyle/>
          <a:p>
            <a:r>
              <a:rPr lang="en-US" dirty="0"/>
              <a:t>Creating a Secondary User Account</a:t>
            </a:r>
          </a:p>
        </p:txBody>
      </p:sp>
      <p:sp>
        <p:nvSpPr>
          <p:cNvPr id="5" name="Text Placeholder 4">
            <a:extLst>
              <a:ext uri="{FF2B5EF4-FFF2-40B4-BE49-F238E27FC236}">
                <a16:creationId xmlns:a16="http://schemas.microsoft.com/office/drawing/2014/main" id="{A5893DAB-2B09-A111-F365-8661153EC692}"/>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A2F3DCE2-49D3-7EF6-5B7E-BB0B237CB0D1}"/>
              </a:ext>
            </a:extLst>
          </p:cNvPr>
          <p:cNvSpPr>
            <a:spLocks noGrp="1"/>
          </p:cNvSpPr>
          <p:nvPr>
            <p:ph sz="quarter" idx="11"/>
          </p:nvPr>
        </p:nvSpPr>
        <p:spPr>
          <a:xfrm>
            <a:off x="5334530" y="3260663"/>
            <a:ext cx="13714940" cy="4522264"/>
          </a:xfrm>
        </p:spPr>
        <p:txBody>
          <a:bodyPr>
            <a:noAutofit/>
          </a:bodyPr>
          <a:lstStyle/>
          <a:p>
            <a:pPr marL="0" indent="0" algn="just">
              <a:buNone/>
            </a:pPr>
            <a:r>
              <a:rPr lang="en-US" sz="3200" dirty="0"/>
              <a:t>Always make sure to control user’s privileges. More importantly, no user logs into the server using root account. However, it is possible to log in as root user via SSH, therefore we also have to disable it.</a:t>
            </a:r>
          </a:p>
          <a:p>
            <a:pPr marL="0" indent="0" algn="just">
              <a:buNone/>
            </a:pPr>
            <a:endParaRPr lang="en-US" sz="3200" dirty="0"/>
          </a:p>
          <a:p>
            <a:pPr algn="just"/>
            <a:r>
              <a:rPr lang="en-US" sz="3200" dirty="0"/>
              <a:t>Access the configuration file</a:t>
            </a:r>
          </a:p>
          <a:p>
            <a:pPr marL="0" indent="0" algn="just">
              <a:buNone/>
            </a:pPr>
            <a:r>
              <a:rPr lang="en-US" sz="3200" dirty="0"/>
              <a:t>	vim /</a:t>
            </a:r>
            <a:r>
              <a:rPr lang="en-US" sz="3200" dirty="0" err="1"/>
              <a:t>etc</a:t>
            </a:r>
            <a:r>
              <a:rPr lang="en-US" sz="3200" dirty="0"/>
              <a:t>/</a:t>
            </a:r>
            <a:r>
              <a:rPr lang="en-US" sz="3200" dirty="0" err="1"/>
              <a:t>ssh</a:t>
            </a:r>
            <a:r>
              <a:rPr lang="en-US" sz="3200" dirty="0"/>
              <a:t>/</a:t>
            </a:r>
            <a:r>
              <a:rPr lang="en-US" sz="3200" dirty="0" err="1"/>
              <a:t>sshd_config</a:t>
            </a:r>
            <a:endParaRPr lang="en-US" sz="3200" dirty="0"/>
          </a:p>
          <a:p>
            <a:pPr algn="just"/>
            <a:r>
              <a:rPr lang="en-US" sz="3200" dirty="0"/>
              <a:t>See if the following line exists (write yourself if there’s none), and set the flag to “no”</a:t>
            </a:r>
          </a:p>
          <a:p>
            <a:pPr marL="0" indent="0" algn="just">
              <a:buNone/>
            </a:pPr>
            <a:r>
              <a:rPr lang="en-US" sz="3200" dirty="0"/>
              <a:t>	#PermitRootLogin no</a:t>
            </a:r>
          </a:p>
          <a:p>
            <a:pPr algn="just"/>
            <a:r>
              <a:rPr lang="en-US" sz="3200" dirty="0"/>
              <a:t>Restart the SSH</a:t>
            </a:r>
          </a:p>
          <a:p>
            <a:pPr marL="0" indent="0" algn="just">
              <a:buNone/>
            </a:pPr>
            <a:r>
              <a:rPr lang="en-US" sz="3200" dirty="0"/>
              <a:t>	</a:t>
            </a:r>
            <a:r>
              <a:rPr lang="en-US" sz="3200" dirty="0" err="1"/>
              <a:t>systemctl</a:t>
            </a:r>
            <a:r>
              <a:rPr lang="en-US" sz="3200" dirty="0"/>
              <a:t> restart </a:t>
            </a:r>
            <a:r>
              <a:rPr lang="en-US" sz="3200" dirty="0" err="1"/>
              <a:t>sshd</a:t>
            </a:r>
            <a:endParaRPr lang="en-US" sz="3200" dirty="0"/>
          </a:p>
        </p:txBody>
      </p:sp>
    </p:spTree>
    <p:extLst>
      <p:ext uri="{BB962C8B-B14F-4D97-AF65-F5344CB8AC3E}">
        <p14:creationId xmlns:p14="http://schemas.microsoft.com/office/powerpoint/2010/main" val="41474076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158F-47BD-371D-A668-2B47C505CB6E}"/>
              </a:ext>
            </a:extLst>
          </p:cNvPr>
          <p:cNvSpPr>
            <a:spLocks noGrp="1"/>
          </p:cNvSpPr>
          <p:nvPr>
            <p:ph type="title"/>
          </p:nvPr>
        </p:nvSpPr>
        <p:spPr/>
        <p:txBody>
          <a:bodyPr>
            <a:normAutofit fontScale="90000"/>
          </a:bodyPr>
          <a:lstStyle/>
          <a:p>
            <a:r>
              <a:rPr lang="en-US" dirty="0"/>
              <a:t>Advantages creating a secondary user account </a:t>
            </a:r>
          </a:p>
        </p:txBody>
      </p:sp>
      <p:sp>
        <p:nvSpPr>
          <p:cNvPr id="3" name="Text Placeholder 2">
            <a:extLst>
              <a:ext uri="{FF2B5EF4-FFF2-40B4-BE49-F238E27FC236}">
                <a16:creationId xmlns:a16="http://schemas.microsoft.com/office/drawing/2014/main" id="{CED5DB5D-7530-70FE-BFDD-C7C3BC91335B}"/>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86632C79-26EA-56EA-798E-161F66E82CA6}"/>
              </a:ext>
            </a:extLst>
          </p:cNvPr>
          <p:cNvSpPr>
            <a:spLocks noGrp="1"/>
          </p:cNvSpPr>
          <p:nvPr>
            <p:ph sz="quarter" idx="11"/>
          </p:nvPr>
        </p:nvSpPr>
        <p:spPr>
          <a:xfrm>
            <a:off x="5078782" y="2651062"/>
            <a:ext cx="13714940" cy="9954595"/>
          </a:xfrm>
        </p:spPr>
        <p:txBody>
          <a:bodyPr>
            <a:noAutofit/>
          </a:bodyPr>
          <a:lstStyle/>
          <a:p>
            <a:pPr marL="514350" indent="-514350">
              <a:buFont typeface="+mj-lt"/>
              <a:buAutoNum type="arabicPeriod"/>
            </a:pPr>
            <a:r>
              <a:rPr lang="en-US" sz="3200" dirty="0"/>
              <a:t>User Separation </a:t>
            </a:r>
            <a:r>
              <a:rPr lang="en-US" sz="3200" dirty="0">
                <a:sym typeface="Wingdings" pitchFamily="2" charset="2"/>
              </a:rPr>
              <a:t> separate between personal and related works</a:t>
            </a:r>
          </a:p>
          <a:p>
            <a:pPr marL="514350" indent="-514350">
              <a:buFont typeface="+mj-lt"/>
              <a:buAutoNum type="arabicPeriod"/>
            </a:pPr>
            <a:r>
              <a:rPr lang="en-US" sz="3200" dirty="0">
                <a:sym typeface="Wingdings" pitchFamily="2" charset="2"/>
              </a:rPr>
              <a:t>Privacy and Security  Additional layer of privacy and security </a:t>
            </a:r>
          </a:p>
          <a:p>
            <a:pPr marL="514350" indent="-514350">
              <a:buFont typeface="+mj-lt"/>
              <a:buAutoNum type="arabicPeriod"/>
            </a:pPr>
            <a:r>
              <a:rPr lang="en-US" sz="3200" dirty="0">
                <a:sym typeface="Wingdings" pitchFamily="2" charset="2"/>
              </a:rPr>
              <a:t>Guest or Temporary Access  provide temporary access  to someone who needs to use the computer briefly</a:t>
            </a:r>
          </a:p>
          <a:p>
            <a:pPr marL="514350" indent="-514350">
              <a:buFont typeface="+mj-lt"/>
              <a:buAutoNum type="arabicPeriod"/>
            </a:pPr>
            <a:r>
              <a:rPr lang="en-US" sz="3200" dirty="0"/>
              <a:t>User Accountability and Auditing </a:t>
            </a:r>
            <a:r>
              <a:rPr lang="en-US" sz="3200" dirty="0">
                <a:sym typeface="Wingdings" pitchFamily="2" charset="2"/>
              </a:rPr>
              <a:t> System administrators or supervisors can track user activities, monitor resource usage, and log actions performed by each user.</a:t>
            </a:r>
          </a:p>
          <a:p>
            <a:pPr marL="514350" indent="-514350">
              <a:buFont typeface="+mj-lt"/>
              <a:buAutoNum type="arabicPeriod"/>
            </a:pPr>
            <a:r>
              <a:rPr lang="en-US" sz="3200" dirty="0">
                <a:sym typeface="Wingdings" pitchFamily="2" charset="2"/>
              </a:rPr>
              <a:t>Troubleshooting and Maintenance  allows system administrators or support personnel to log in with a separate account to diagnose and resolve problems without affecting the settings and files of other users.</a:t>
            </a:r>
          </a:p>
          <a:p>
            <a:pPr marL="0" indent="0">
              <a:buNone/>
            </a:pPr>
            <a:endParaRPr lang="en-US" sz="3200" dirty="0"/>
          </a:p>
          <a:p>
            <a:pPr marL="0" indent="0">
              <a:buNone/>
            </a:pPr>
            <a:r>
              <a:rPr lang="en-US" sz="3200" dirty="0"/>
              <a:t>Overall, creating a secondary user account enhances privacy, security, customization, and user management on a computer or system. It allows for better organization, separation of activities, and improved user experience for individuals and shared environments.</a:t>
            </a:r>
          </a:p>
          <a:p>
            <a:pPr marL="514350" indent="-514350">
              <a:buFont typeface="+mj-lt"/>
              <a:buAutoNum type="arabicPeriod"/>
            </a:pPr>
            <a:endParaRPr lang="en-US" sz="3200" dirty="0"/>
          </a:p>
        </p:txBody>
      </p:sp>
    </p:spTree>
    <p:extLst>
      <p:ext uri="{BB962C8B-B14F-4D97-AF65-F5344CB8AC3E}">
        <p14:creationId xmlns:p14="http://schemas.microsoft.com/office/powerpoint/2010/main" val="5308736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71ABD-A524-AE4C-AE41-CD92439812A7}"/>
              </a:ext>
            </a:extLst>
          </p:cNvPr>
          <p:cNvSpPr>
            <a:spLocks noGrp="1"/>
          </p:cNvSpPr>
          <p:nvPr>
            <p:ph type="title"/>
          </p:nvPr>
        </p:nvSpPr>
        <p:spPr/>
        <p:txBody>
          <a:bodyPr/>
          <a:lstStyle/>
          <a:p>
            <a:r>
              <a:rPr lang="en-US" dirty="0"/>
              <a:t>SSH Keys</a:t>
            </a:r>
          </a:p>
        </p:txBody>
      </p:sp>
      <p:sp>
        <p:nvSpPr>
          <p:cNvPr id="3" name="Slide Number Placeholder 2">
            <a:extLst>
              <a:ext uri="{FF2B5EF4-FFF2-40B4-BE49-F238E27FC236}">
                <a16:creationId xmlns:a16="http://schemas.microsoft.com/office/drawing/2014/main" id="{608F4E09-6003-874B-ABBC-31157F74D8BA}"/>
              </a:ext>
            </a:extLst>
          </p:cNvPr>
          <p:cNvSpPr>
            <a:spLocks noGrp="1"/>
          </p:cNvSpPr>
          <p:nvPr>
            <p:ph type="sldNum" sz="quarter" idx="4294967295"/>
          </p:nvPr>
        </p:nvSpPr>
        <p:spPr>
          <a:xfrm>
            <a:off x="0" y="13076238"/>
            <a:ext cx="234950" cy="379412"/>
          </a:xfrm>
        </p:spPr>
        <p:txBody>
          <a:bodyPr/>
          <a:lstStyle/>
          <a:p>
            <a:fld id="{F173735F-2667-4028-B606-D96AABD86FDB}" type="slidenum">
              <a:rPr lang="id-ID" smtClean="0"/>
              <a:pPr/>
              <a:t>9</a:t>
            </a:fld>
            <a:endParaRPr lang="id-ID"/>
          </a:p>
        </p:txBody>
      </p:sp>
    </p:spTree>
    <p:extLst>
      <p:ext uri="{BB962C8B-B14F-4D97-AF65-F5344CB8AC3E}">
        <p14:creationId xmlns:p14="http://schemas.microsoft.com/office/powerpoint/2010/main" val="1690682510"/>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Template OR" id="{94C67EEE-6CCF-F24D-B315-3CCA1E7B4297}" vid="{BB9292D6-A4FB-2448-9C07-1B7A8E45995B}"/>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24</TotalTime>
  <Words>2202</Words>
  <Application>Microsoft Macintosh PowerPoint</Application>
  <PresentationFormat>Custom</PresentationFormat>
  <Paragraphs>117</Paragraphs>
  <Slides>25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Open Sans</vt:lpstr>
      <vt:lpstr>Open Sans Semibold</vt:lpstr>
      <vt:lpstr>OCRB</vt:lpstr>
      <vt:lpstr>Söhne</vt:lpstr>
      <vt:lpstr>Open Sans Light</vt:lpstr>
      <vt:lpstr>Tahoma</vt:lpstr>
      <vt:lpstr>Open Sans ExtraBold</vt:lpstr>
      <vt:lpstr>21_BasicWhite</vt:lpstr>
      <vt:lpstr>Securing Server Part 1  Session  4</vt:lpstr>
      <vt:lpstr>Learning Objectives</vt:lpstr>
      <vt:lpstr>Outline</vt:lpstr>
      <vt:lpstr>Securing Server – The Many Ways</vt:lpstr>
      <vt:lpstr>Securing Server</vt:lpstr>
      <vt:lpstr>Updating Server Regularly</vt:lpstr>
      <vt:lpstr>Creating a Secondary User Account</vt:lpstr>
      <vt:lpstr>Advantages creating a secondary user account </vt:lpstr>
      <vt:lpstr>SSH Keys</vt:lpstr>
      <vt:lpstr>SSH Keys</vt:lpstr>
      <vt:lpstr>SSH Keys</vt:lpstr>
      <vt:lpstr>Setting up live kernel</vt:lpstr>
      <vt:lpstr>Live Kernel Patching</vt:lpstr>
      <vt:lpstr>Setting up live kernel</vt:lpstr>
      <vt:lpstr>Setting up live kernel</vt:lpstr>
      <vt:lpstr>Hardening kernel</vt:lpstr>
      <vt:lpstr>Hardening Kernel</vt:lpstr>
      <vt:lpstr>Steps of harderning kernel</vt:lpstr>
      <vt:lpstr>Steps of harderning kernel</vt:lpstr>
      <vt:lpstr>Steps of harderning kernel</vt:lpstr>
      <vt:lpstr>Secure boot</vt:lpstr>
      <vt:lpstr>Secure Boot</vt:lpstr>
      <vt:lpstr>Secure Boot</vt:lpstr>
      <vt:lpstr>References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Server Part 1  Session  4</dc:title>
  <dc:creator>IVAN SEBASTIAN EDBERT</dc:creator>
  <cp:lastModifiedBy>IVAN SEBASTIAN EDBERT</cp:lastModifiedBy>
  <cp:revision>3</cp:revision>
  <dcterms:created xsi:type="dcterms:W3CDTF">2023-06-28T04:33:41Z</dcterms:created>
  <dcterms:modified xsi:type="dcterms:W3CDTF">2023-06-28T04:58:31Z</dcterms:modified>
</cp:coreProperties>
</file>